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27"/>
  </p:notesMasterIdLst>
  <p:sldIdLst>
    <p:sldId id="256" r:id="rId2"/>
    <p:sldId id="279" r:id="rId3"/>
    <p:sldId id="266" r:id="rId4"/>
    <p:sldId id="307" r:id="rId5"/>
    <p:sldId id="314" r:id="rId6"/>
    <p:sldId id="315" r:id="rId7"/>
    <p:sldId id="298" r:id="rId8"/>
    <p:sldId id="320" r:id="rId9"/>
    <p:sldId id="319" r:id="rId10"/>
    <p:sldId id="268" r:id="rId11"/>
    <p:sldId id="321" r:id="rId12"/>
    <p:sldId id="301" r:id="rId13"/>
    <p:sldId id="257" r:id="rId14"/>
    <p:sldId id="306" r:id="rId15"/>
    <p:sldId id="322" r:id="rId16"/>
    <p:sldId id="294" r:id="rId17"/>
    <p:sldId id="292" r:id="rId18"/>
    <p:sldId id="267" r:id="rId19"/>
    <p:sldId id="317" r:id="rId20"/>
    <p:sldId id="318" r:id="rId21"/>
    <p:sldId id="276" r:id="rId22"/>
    <p:sldId id="323" r:id="rId23"/>
    <p:sldId id="308" r:id="rId24"/>
    <p:sldId id="299" r:id="rId25"/>
    <p:sldId id="278" r:id="rId2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4" autoAdjust="0"/>
    <p:restoredTop sz="78875" autoAdjust="0"/>
  </p:normalViewPr>
  <p:slideViewPr>
    <p:cSldViewPr>
      <p:cViewPr>
        <p:scale>
          <a:sx n="70" d="100"/>
          <a:sy n="70" d="100"/>
        </p:scale>
        <p:origin x="-58" y="-29"/>
      </p:cViewPr>
      <p:guideLst>
        <p:guide orient="horz" pos="2160"/>
        <p:guide pos="2880"/>
      </p:guideLst>
    </p:cSldViewPr>
  </p:slideViewPr>
  <p:outlineViewPr>
    <p:cViewPr>
      <p:scale>
        <a:sx n="33" d="100"/>
        <a:sy n="33" d="100"/>
      </p:scale>
      <p:origin x="0" y="12018"/>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841CE6-6048-4695-A2FA-D9D9EE7691F6}" type="datetimeFigureOut">
              <a:rPr lang="es-MX" smtClean="0"/>
              <a:pPr/>
              <a:t>20/08/2013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6A2E57-7E8A-476C-A637-29FA5E427FB4}" type="slidenum">
              <a:rPr lang="es-MX" smtClean="0"/>
              <a:pPr/>
              <a:t>‹Nº›</a:t>
            </a:fld>
            <a:endParaRPr lang="es-MX"/>
          </a:p>
        </p:txBody>
      </p:sp>
    </p:spTree>
    <p:extLst>
      <p:ext uri="{BB962C8B-B14F-4D97-AF65-F5344CB8AC3E}">
        <p14:creationId xmlns:p14="http://schemas.microsoft.com/office/powerpoint/2010/main" val="421490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A2E57-7E8A-476C-A637-29FA5E427FB4}" type="slidenum">
              <a:rPr lang="es-MX" smtClean="0"/>
              <a:pPr/>
              <a:t>2</a:t>
            </a:fld>
            <a:endParaRPr lang="es-MX"/>
          </a:p>
        </p:txBody>
      </p:sp>
    </p:spTree>
    <p:extLst>
      <p:ext uri="{BB962C8B-B14F-4D97-AF65-F5344CB8AC3E}">
        <p14:creationId xmlns:p14="http://schemas.microsoft.com/office/powerpoint/2010/main" val="1922043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A2E57-7E8A-476C-A637-29FA5E427FB4}" type="slidenum">
              <a:rPr lang="es-MX" smtClean="0"/>
              <a:pPr/>
              <a:t>21</a:t>
            </a:fld>
            <a:endParaRPr lang="es-MX"/>
          </a:p>
        </p:txBody>
      </p:sp>
    </p:spTree>
    <p:extLst>
      <p:ext uri="{BB962C8B-B14F-4D97-AF65-F5344CB8AC3E}">
        <p14:creationId xmlns:p14="http://schemas.microsoft.com/office/powerpoint/2010/main" val="2083355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A2E57-7E8A-476C-A637-29FA5E427FB4}" type="slidenum">
              <a:rPr lang="es-MX" smtClean="0"/>
              <a:pPr/>
              <a:t>22</a:t>
            </a:fld>
            <a:endParaRPr lang="es-MX"/>
          </a:p>
        </p:txBody>
      </p:sp>
    </p:spTree>
    <p:extLst>
      <p:ext uri="{BB962C8B-B14F-4D97-AF65-F5344CB8AC3E}">
        <p14:creationId xmlns:p14="http://schemas.microsoft.com/office/powerpoint/2010/main" val="1922043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A2E57-7E8A-476C-A637-29FA5E427FB4}" type="slidenum">
              <a:rPr lang="es-MX" smtClean="0"/>
              <a:pPr/>
              <a:t>24</a:t>
            </a:fld>
            <a:endParaRPr lang="es-MX"/>
          </a:p>
        </p:txBody>
      </p:sp>
    </p:spTree>
    <p:extLst>
      <p:ext uri="{BB962C8B-B14F-4D97-AF65-F5344CB8AC3E}">
        <p14:creationId xmlns:p14="http://schemas.microsoft.com/office/powerpoint/2010/main" val="3424406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6F6A2E57-7E8A-476C-A637-29FA5E427FB4}" type="slidenum">
              <a:rPr lang="es-MX" smtClean="0"/>
              <a:pPr/>
              <a:t>25</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A2E57-7E8A-476C-A637-29FA5E427FB4}" type="slidenum">
              <a:rPr lang="es-MX" smtClean="0"/>
              <a:pPr/>
              <a:t>4</a:t>
            </a:fld>
            <a:endParaRPr lang="es-MX"/>
          </a:p>
        </p:txBody>
      </p:sp>
    </p:spTree>
    <p:extLst>
      <p:ext uri="{BB962C8B-B14F-4D97-AF65-F5344CB8AC3E}">
        <p14:creationId xmlns:p14="http://schemas.microsoft.com/office/powerpoint/2010/main" val="1640050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A2E57-7E8A-476C-A637-29FA5E427FB4}" type="slidenum">
              <a:rPr lang="es-MX" smtClean="0"/>
              <a:pPr/>
              <a:t>8</a:t>
            </a:fld>
            <a:endParaRPr lang="es-MX"/>
          </a:p>
        </p:txBody>
      </p:sp>
    </p:spTree>
    <p:extLst>
      <p:ext uri="{BB962C8B-B14F-4D97-AF65-F5344CB8AC3E}">
        <p14:creationId xmlns:p14="http://schemas.microsoft.com/office/powerpoint/2010/main" val="1800252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6F6A2E57-7E8A-476C-A637-29FA5E427FB4}" type="slidenum">
              <a:rPr lang="es-MX" smtClean="0"/>
              <a:pPr/>
              <a:t>9</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F6A2E57-7E8A-476C-A637-29FA5E427FB4}" type="slidenum">
              <a:rPr lang="es-MX" smtClean="0"/>
              <a:pPr/>
              <a:t>10</a:t>
            </a:fld>
            <a:endParaRPr lang="es-MX"/>
          </a:p>
        </p:txBody>
      </p:sp>
    </p:spTree>
    <p:extLst>
      <p:ext uri="{BB962C8B-B14F-4D97-AF65-F5344CB8AC3E}">
        <p14:creationId xmlns:p14="http://schemas.microsoft.com/office/powerpoint/2010/main" val="3349021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A2E57-7E8A-476C-A637-29FA5E427FB4}" type="slidenum">
              <a:rPr lang="es-MX" smtClean="0"/>
              <a:pPr/>
              <a:t>11</a:t>
            </a:fld>
            <a:endParaRPr lang="es-MX"/>
          </a:p>
        </p:txBody>
      </p:sp>
    </p:spTree>
    <p:extLst>
      <p:ext uri="{BB962C8B-B14F-4D97-AF65-F5344CB8AC3E}">
        <p14:creationId xmlns:p14="http://schemas.microsoft.com/office/powerpoint/2010/main" val="1800252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A2E57-7E8A-476C-A637-29FA5E427FB4}" type="slidenum">
              <a:rPr lang="es-MX" smtClean="0"/>
              <a:pPr/>
              <a:t>13</a:t>
            </a:fld>
            <a:endParaRPr lang="es-MX"/>
          </a:p>
        </p:txBody>
      </p:sp>
    </p:spTree>
    <p:extLst>
      <p:ext uri="{BB962C8B-B14F-4D97-AF65-F5344CB8AC3E}">
        <p14:creationId xmlns:p14="http://schemas.microsoft.com/office/powerpoint/2010/main" val="3587134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F6A2E57-7E8A-476C-A637-29FA5E427FB4}" type="slidenum">
              <a:rPr lang="es-MX" smtClean="0"/>
              <a:pPr/>
              <a:t>16</a:t>
            </a:fld>
            <a:endParaRPr lang="es-MX"/>
          </a:p>
        </p:txBody>
      </p:sp>
    </p:spTree>
    <p:extLst>
      <p:ext uri="{BB962C8B-B14F-4D97-AF65-F5344CB8AC3E}">
        <p14:creationId xmlns:p14="http://schemas.microsoft.com/office/powerpoint/2010/main" val="3554737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6F6A2E57-7E8A-476C-A637-29FA5E427FB4}" type="slidenum">
              <a:rPr lang="es-MX" smtClean="0"/>
              <a:pPr/>
              <a:t>17</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0.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0.wav"/></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0.wav"/></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0.wav"/></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0.wav"/></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0.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s-ES" smtClean="0"/>
              <a:t>Haga clic para modificar el estilo de título del patrón</a:t>
            </a:r>
            <a:endParaRPr lang="en-US" dirty="0"/>
          </a:p>
        </p:txBody>
      </p:sp>
      <p:pic>
        <p:nvPicPr>
          <p:cNvPr id="8" name="Picture 7" descr="flourish2.png"/>
          <p:cNvPicPr>
            <a:picLocks noChangeAspect="1"/>
          </p:cNvPicPr>
          <p:nvPr/>
        </p:nvPicPr>
        <p:blipFill>
          <a:blip r:embed="rId3"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white"/>
        <p:txBody>
          <a:bodyPr/>
          <a:lstStyle/>
          <a:p>
            <a:fld id="{9B7F6DAB-82B9-4D92-81E8-A6B72225BBB2}" type="datetimeFigureOut">
              <a:rPr lang="es-MX" smtClean="0"/>
              <a:pPr/>
              <a:t>20/08/2013</a:t>
            </a:fld>
            <a:endParaRPr lang="es-MX"/>
          </a:p>
        </p:txBody>
      </p:sp>
      <p:sp>
        <p:nvSpPr>
          <p:cNvPr id="5" name="Footer Placeholder 4"/>
          <p:cNvSpPr>
            <a:spLocks noGrp="1"/>
          </p:cNvSpPr>
          <p:nvPr>
            <p:ph type="ftr" sz="quarter" idx="11"/>
          </p:nvPr>
        </p:nvSpPr>
        <p:spPr bwMode="white"/>
        <p:txBody>
          <a:bodyPr/>
          <a:lstStyle/>
          <a:p>
            <a:endParaRPr lang="es-MX"/>
          </a:p>
        </p:txBody>
      </p:sp>
      <p:sp>
        <p:nvSpPr>
          <p:cNvPr id="6" name="Slide Number Placeholder 5"/>
          <p:cNvSpPr>
            <a:spLocks noGrp="1"/>
          </p:cNvSpPr>
          <p:nvPr>
            <p:ph type="sldNum" sz="quarter" idx="12"/>
          </p:nvPr>
        </p:nvSpPr>
        <p:spPr/>
        <p:txBody>
          <a:bodyPr/>
          <a:lstStyle/>
          <a:p>
            <a:fld id="{768180AF-3FFA-480A-AA00-8C2B8584DA65}" type="slidenum">
              <a:rPr lang="es-MX" smtClean="0"/>
              <a:pPr/>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dur="2000">
        <p14:ripple/>
        <p:sndAc>
          <p:stSnd>
            <p:snd r:embed="rId1" name="wind.wav"/>
          </p:stSnd>
        </p:sndAc>
      </p:transition>
    </mc:Choice>
    <mc:Fallback xmlns="">
      <p:transition spd="slow">
        <p:fade/>
        <p:sndAc>
          <p:stSnd>
            <p:snd r:embed="rId4" name="wind.wav"/>
          </p:stSnd>
        </p:sndAc>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B7F6DAB-82B9-4D92-81E8-A6B72225BBB2}" type="datetimeFigureOut">
              <a:rPr lang="es-MX" smtClean="0"/>
              <a:pPr/>
              <a:t>20/08/2013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68180AF-3FFA-480A-AA00-8C2B8584DA65}" type="slidenum">
              <a:rPr lang="es-MX" smtClean="0"/>
              <a:pPr/>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dur="2000">
        <p14:ripple/>
        <p:sndAc>
          <p:stSnd>
            <p:snd r:embed="rId1" name="wind.wav"/>
          </p:stSnd>
        </p:sndAc>
      </p:transition>
    </mc:Choice>
    <mc:Fallback xmlns="">
      <p:transition spd="slow">
        <p:fade/>
        <p:sndAc>
          <p:stSnd>
            <p:snd r:embed="rId3" name="wind.wav"/>
          </p:stSnd>
        </p:sndAc>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B7F6DAB-82B9-4D92-81E8-A6B72225BBB2}" type="datetimeFigureOut">
              <a:rPr lang="es-MX" smtClean="0"/>
              <a:pPr/>
              <a:t>20/08/2013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68180AF-3FFA-480A-AA00-8C2B8584DA65}" type="slidenum">
              <a:rPr lang="es-MX" smtClean="0"/>
              <a:pPr/>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dur="2000">
        <p14:ripple/>
        <p:sndAc>
          <p:stSnd>
            <p:snd r:embed="rId1" name="wind.wav"/>
          </p:stSnd>
        </p:sndAc>
      </p:transition>
    </mc:Choice>
    <mc:Fallback xmlns="">
      <p:transition spd="slow">
        <p:fade/>
        <p:sndAc>
          <p:stSnd>
            <p:snd r:embed="rId3" name="wind.wav"/>
          </p:stSnd>
        </p:sndAc>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B7F6DAB-82B9-4D92-81E8-A6B72225BBB2}" type="datetimeFigureOut">
              <a:rPr lang="es-MX" smtClean="0"/>
              <a:pPr/>
              <a:t>20/08/2013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68180AF-3FFA-480A-AA00-8C2B8584DA65}" type="slidenum">
              <a:rPr lang="es-MX" smtClean="0"/>
              <a:pPr/>
              <a:t>‹Nº›</a:t>
            </a:fld>
            <a:endParaRPr lang="es-MX"/>
          </a:p>
        </p:txBody>
      </p:sp>
      <p:pic>
        <p:nvPicPr>
          <p:cNvPr id="9" name="Picture 8" descr="flourish2.png"/>
          <p:cNvPicPr>
            <a:picLocks noChangeAspect="1"/>
          </p:cNvPicPr>
          <p:nvPr/>
        </p:nvPicPr>
        <p:blipFill>
          <a:blip r:embed="rId3"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ripple/>
        <p:sndAc>
          <p:stSnd>
            <p:snd r:embed="rId1" name="wind.wav"/>
          </p:stSnd>
        </p:sndAc>
      </p:transition>
    </mc:Choice>
    <mc:Fallback xmlns="">
      <p:transition spd="slow">
        <p:fade/>
        <p:sndAc>
          <p:stSnd>
            <p:snd r:embed="rId4" name="wind.wav"/>
          </p:stSnd>
        </p:sndAc>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7F6DAB-82B9-4D92-81E8-A6B72225BBB2}" type="datetimeFigureOut">
              <a:rPr lang="es-MX" smtClean="0"/>
              <a:pPr/>
              <a:t>20/08/2013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68180AF-3FFA-480A-AA00-8C2B8584DA65}" type="slidenum">
              <a:rPr lang="es-MX" smtClean="0"/>
              <a:pPr/>
              <a:t>‹Nº›</a:t>
            </a:fld>
            <a:endParaRPr lang="es-MX"/>
          </a:p>
        </p:txBody>
      </p:sp>
      <p:pic>
        <p:nvPicPr>
          <p:cNvPr id="7" name="Picture 6" descr="flourish2.png"/>
          <p:cNvPicPr>
            <a:picLocks noChangeAspect="1"/>
          </p:cNvPicPr>
          <p:nvPr/>
        </p:nvPicPr>
        <p:blipFill>
          <a:blip r:embed="rId3"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pic>
        <p:nvPicPr>
          <p:cNvPr id="8" name="Picture 7" descr="flourish2.png"/>
          <p:cNvPicPr>
            <a:picLocks noChangeAspect="1"/>
          </p:cNvPicPr>
          <p:nvPr/>
        </p:nvPicPr>
        <p:blipFill>
          <a:blip r:embed="rId3"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ripple/>
        <p:sndAc>
          <p:stSnd>
            <p:snd r:embed="rId1" name="wind.wav"/>
          </p:stSnd>
        </p:sndAc>
      </p:transition>
    </mc:Choice>
    <mc:Fallback xmlns="">
      <p:transition spd="slow">
        <p:fade/>
        <p:sndAc>
          <p:stSnd>
            <p:snd r:embed="rId4" name="wind.wav"/>
          </p:stSnd>
        </p:sndAc>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9B7F6DAB-82B9-4D92-81E8-A6B72225BBB2}" type="datetimeFigureOut">
              <a:rPr lang="es-MX" smtClean="0"/>
              <a:pPr/>
              <a:t>20/08/2013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68180AF-3FFA-480A-AA00-8C2B8584DA65}" type="slidenum">
              <a:rPr lang="es-MX" smtClean="0"/>
              <a:pPr/>
              <a:t>‹Nº›</a:t>
            </a:fld>
            <a:endParaRPr lang="es-MX"/>
          </a:p>
        </p:txBody>
      </p:sp>
      <p:sp>
        <p:nvSpPr>
          <p:cNvPr id="12" name="Content Placeholder 11"/>
          <p:cNvSpPr>
            <a:spLocks noGrp="1"/>
          </p:cNvSpPr>
          <p:nvPr>
            <p:ph sz="quarter" idx="14"/>
          </p:nvPr>
        </p:nvSpPr>
        <p:spPr>
          <a:xfrm>
            <a:off x="46482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9" name="Picture 8" descr="flourish2.png"/>
          <p:cNvPicPr>
            <a:picLocks noChangeAspect="1"/>
          </p:cNvPicPr>
          <p:nvPr/>
        </p:nvPicPr>
        <p:blipFill>
          <a:blip r:embed="rId3"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ripple/>
        <p:sndAc>
          <p:stSnd>
            <p:snd r:embed="rId1" name="wind.wav"/>
          </p:stSnd>
        </p:sndAc>
      </p:transition>
    </mc:Choice>
    <mc:Fallback xmlns="">
      <p:transition spd="slow">
        <p:fade/>
        <p:sndAc>
          <p:stSnd>
            <p:snd r:embed="rId4" name="wind.wav"/>
          </p:stSnd>
        </p:sndAc>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3"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9B7F6DAB-82B9-4D92-81E8-A6B72225BBB2}" type="datetimeFigureOut">
              <a:rPr lang="es-MX" smtClean="0"/>
              <a:pPr/>
              <a:t>20/08/2013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768180AF-3FFA-480A-AA00-8C2B8584DA65}" type="slidenum">
              <a:rPr lang="es-MX" smtClean="0"/>
              <a:pPr/>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dur="2000">
        <p14:ripple/>
        <p:sndAc>
          <p:stSnd>
            <p:snd r:embed="rId1" name="wind.wav"/>
          </p:stSnd>
        </p:sndAc>
      </p:transition>
    </mc:Choice>
    <mc:Fallback xmlns="">
      <p:transition spd="slow">
        <p:fade/>
        <p:sndAc>
          <p:stSnd>
            <p:snd r:embed="rId4" name="wind.wav"/>
          </p:stSnd>
        </p:sndAc>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9B7F6DAB-82B9-4D92-81E8-A6B72225BBB2}" type="datetimeFigureOut">
              <a:rPr lang="es-MX" smtClean="0"/>
              <a:pPr/>
              <a:t>20/08/2013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768180AF-3FFA-480A-AA00-8C2B8584DA65}" type="slidenum">
              <a:rPr lang="es-MX" smtClean="0"/>
              <a:pPr/>
              <a:t>‹Nº›</a:t>
            </a:fld>
            <a:endParaRPr lang="es-MX"/>
          </a:p>
        </p:txBody>
      </p:sp>
      <p:pic>
        <p:nvPicPr>
          <p:cNvPr id="7" name="Picture 6" descr="flourish2.png"/>
          <p:cNvPicPr>
            <a:picLocks noChangeAspect="1"/>
          </p:cNvPicPr>
          <p:nvPr/>
        </p:nvPicPr>
        <p:blipFill>
          <a:blip r:embed="rId3"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ripple/>
        <p:sndAc>
          <p:stSnd>
            <p:snd r:embed="rId1" name="wind.wav"/>
          </p:stSnd>
        </p:sndAc>
      </p:transition>
    </mc:Choice>
    <mc:Fallback xmlns="">
      <p:transition spd="slow">
        <p:fade/>
        <p:sndAc>
          <p:stSnd>
            <p:snd r:embed="rId4" name="wind.wav"/>
          </p:stSnd>
        </p:sndAc>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B7F6DAB-82B9-4D92-81E8-A6B72225BBB2}" type="datetimeFigureOut">
              <a:rPr lang="es-MX" smtClean="0"/>
              <a:pPr/>
              <a:t>20/08/2013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68180AF-3FFA-480A-AA00-8C2B8584DA65}" type="slidenum">
              <a:rPr lang="es-MX" smtClean="0"/>
              <a:pPr/>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dur="2000">
        <p14:ripple/>
        <p:sndAc>
          <p:stSnd>
            <p:snd r:embed="rId1" name="wind.wav"/>
          </p:stSnd>
        </p:sndAc>
      </p:transition>
    </mc:Choice>
    <mc:Fallback xmlns="">
      <p:transition spd="slow">
        <p:fade/>
        <p:sndAc>
          <p:stSnd>
            <p:snd r:embed="rId3" name="wind.wav"/>
          </p:stSnd>
        </p:sndAc>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B7F6DAB-82B9-4D92-81E8-A6B72225BBB2}" type="datetimeFigureOut">
              <a:rPr lang="es-MX" smtClean="0"/>
              <a:pPr/>
              <a:t>20/08/2013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68180AF-3FFA-480A-AA00-8C2B8584DA65}" type="slidenum">
              <a:rPr lang="es-MX" smtClean="0"/>
              <a:pPr/>
              <a:t>‹Nº›</a:t>
            </a:fld>
            <a:endParaRPr lang="es-MX"/>
          </a:p>
        </p:txBody>
      </p:sp>
      <p:sp>
        <p:nvSpPr>
          <p:cNvPr id="9" name="Content Placeholder 8"/>
          <p:cNvSpPr>
            <a:spLocks noGrp="1"/>
          </p:cNvSpPr>
          <p:nvPr>
            <p:ph sz="quarter" idx="13"/>
          </p:nvPr>
        </p:nvSpPr>
        <p:spPr>
          <a:xfrm>
            <a:off x="1371600" y="1676400"/>
            <a:ext cx="3276600" cy="3505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ripple/>
        <p:sndAc>
          <p:stSnd>
            <p:snd r:embed="rId1" name="wind.wav"/>
          </p:stSnd>
        </p:sndAc>
      </p:transition>
    </mc:Choice>
    <mc:Fallback xmlns="">
      <p:transition spd="slow">
        <p:fade/>
        <p:sndAc>
          <p:stSnd>
            <p:snd r:embed="rId3" name="wind.wav"/>
          </p:stSnd>
        </p:sndAc>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B7F6DAB-82B9-4D92-81E8-A6B72225BBB2}" type="datetimeFigureOut">
              <a:rPr lang="es-MX" smtClean="0"/>
              <a:pPr/>
              <a:t>20/08/2013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68180AF-3FFA-480A-AA00-8C2B8584DA65}" type="slidenum">
              <a:rPr lang="es-MX" smtClean="0"/>
              <a:pPr/>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dur="2000">
        <p14:ripple/>
        <p:sndAc>
          <p:stSnd>
            <p:snd r:embed="rId1" name="wind.wav"/>
          </p:stSnd>
        </p:sndAc>
      </p:transition>
    </mc:Choice>
    <mc:Fallback xmlns="">
      <p:transition spd="slow">
        <p:fade/>
        <p:sndAc>
          <p:stSnd>
            <p:snd r:embed="rId3" name="wind.wav"/>
          </p:stSnd>
        </p:sndAc>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0.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9B7F6DAB-82B9-4D92-81E8-A6B72225BBB2}" type="datetimeFigureOut">
              <a:rPr lang="es-MX" smtClean="0"/>
              <a:pPr/>
              <a:t>20/08/2013</a:t>
            </a:fld>
            <a:endParaRPr lang="es-MX"/>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s-MX"/>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768180AF-3FFA-480A-AA00-8C2B8584DA65}"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mc:AlternateContent xmlns:mc="http://schemas.openxmlformats.org/markup-compatibility/2006" xmlns:p14="http://schemas.microsoft.com/office/powerpoint/2010/main">
    <mc:Choice Requires="p14">
      <p:transition spd="slow" p14:dur="2000">
        <p14:ripple/>
        <p:sndAc>
          <p:stSnd>
            <p:snd r:embed="rId13" name="wind.wav"/>
          </p:stSnd>
        </p:sndAc>
      </p:transition>
    </mc:Choice>
    <mc:Fallback xmlns="">
      <p:transition spd="slow">
        <p:fade/>
        <p:sndAc>
          <p:stSnd>
            <p:snd r:embed="rId15" name="wind.wav"/>
          </p:stSnd>
        </p:sndAc>
      </p:transition>
    </mc:Fallback>
  </mc:AlternateContent>
  <p:timing>
    <p:tnLst>
      <p:par>
        <p:cTn id="1" dur="indefinite" restart="never" nodeType="tmRoot"/>
      </p:par>
    </p:tnLst>
  </p:timing>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audio" Target="../media/audio10.wav"/><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18.xml.rels><?xml version="1.0" encoding="UTF-8" standalone="yes"?>
<Relationships xmlns="http://schemas.openxmlformats.org/package/2006/relationships"><Relationship Id="rId2" Type="http://schemas.openxmlformats.org/officeDocument/2006/relationships/hyperlink" Target="http://profesionesjalisco.blogspot.m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audio" Target="../media/audio1.wav"/><Relationship Id="rId7" Type="http://schemas.openxmlformats.org/officeDocument/2006/relationships/image" Target="../media/image10.jpeg"/><Relationship Id="rId12" Type="http://schemas.openxmlformats.org/officeDocument/2006/relationships/audio" Target="../media/audio10.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hyperlink" Target="http://www.bambus.com.com.mx/"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audio" Target="../media/audio10.wav"/><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audio" Target="../media/audio1.wav"/><Relationship Id="rId7" Type="http://schemas.openxmlformats.org/officeDocument/2006/relationships/image" Target="../media/image10.jpeg"/><Relationship Id="rId12" Type="http://schemas.openxmlformats.org/officeDocument/2006/relationships/audio" Target="../media/audio10.wav"/><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audio" Target="../media/audio10.wav"/><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1.wav"/><Relationship Id="rId7"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audio" Target="../media/audio10.wav"/></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0.wav"/><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0.wav"/><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audio" Target="../media/audio10.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1185731"/>
            <a:ext cx="4419600" cy="1600327"/>
          </a:xfrm>
        </p:spPr>
        <p:txBody>
          <a:bodyPr/>
          <a:lstStyle/>
          <a:p>
            <a:pPr algn="ctr"/>
            <a:r>
              <a:rPr lang="es-MX" dirty="0" smtClean="0"/>
              <a:t>  </a:t>
            </a:r>
            <a:r>
              <a:rPr lang="es-MX" sz="2800" dirty="0" smtClean="0">
                <a:latin typeface="Berlin Sans FB Demi" pitchFamily="34" charset="0"/>
                <a:cs typeface="Aparajita" pitchFamily="34" charset="0"/>
              </a:rPr>
              <a:t>el colegio te informa</a:t>
            </a:r>
            <a:endParaRPr lang="es-MX" sz="2800" dirty="0">
              <a:latin typeface="Berlin Sans FB Demi" pitchFamily="34" charset="0"/>
              <a:cs typeface="Aparajita" pitchFamily="34" charset="0"/>
            </a:endParaRPr>
          </a:p>
        </p:txBody>
      </p:sp>
      <p:pic>
        <p:nvPicPr>
          <p:cNvPr id="6" name="Picture 13" descr="C:\Users\dr. roman\Downloads\LogolColegio.JPG"/>
          <p:cNvPicPr/>
          <p:nvPr/>
        </p:nvPicPr>
        <p:blipFill>
          <a:blip r:embed="rId2" cstate="print"/>
          <a:srcRect/>
          <a:stretch>
            <a:fillRect/>
          </a:stretch>
        </p:blipFill>
        <p:spPr bwMode="auto">
          <a:xfrm>
            <a:off x="5580112" y="1628800"/>
            <a:ext cx="1635094" cy="1368152"/>
          </a:xfrm>
          <a:prstGeom prst="rect">
            <a:avLst/>
          </a:prstGeom>
          <a:ln>
            <a:noFill/>
          </a:ln>
          <a:effectLst>
            <a:outerShdw blurRad="190500" algn="tl" rotWithShape="0">
              <a:srgbClr val="000000">
                <a:alpha val="70000"/>
              </a:srgbClr>
            </a:outerShdw>
          </a:effectLst>
        </p:spPr>
      </p:pic>
      <p:pic>
        <p:nvPicPr>
          <p:cNvPr id="1027" name="Picture 3" descr="C:\Users\colegio de pediatria\AppData\Local\Microsoft\Windows\Temporary Internet Files\Content.IE5\9MQY8YAK\MC9003909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3861048"/>
            <a:ext cx="1440160" cy="13403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1809600"/>
            <a:ext cx="306272" cy="25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388536"/>
      </p:ext>
    </p:extLst>
  </p:cSld>
  <p:clrMapOvr>
    <a:masterClrMapping/>
  </p:clrMapOvr>
  <mc:AlternateContent xmlns:mc="http://schemas.openxmlformats.org/markup-compatibility/2006" xmlns:p14="http://schemas.microsoft.com/office/powerpoint/2010/main">
    <mc:Choice Requires="p14">
      <p:transition spd="slow" p14:dur="1600" advTm="7000">
        <p14:prism isInverted="1"/>
      </p:transition>
    </mc:Choice>
    <mc:Fallback xmlns="">
      <p:transition spd="slow" advTm="7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052736"/>
            <a:ext cx="6400800" cy="685800"/>
          </a:xfrm>
        </p:spPr>
        <p:txBody>
          <a:bodyPr>
            <a:normAutofit/>
          </a:bodyPr>
          <a:lstStyle/>
          <a:p>
            <a:pPr algn="ctr"/>
            <a:r>
              <a:rPr lang="es-MX" sz="2400" dirty="0" smtClean="0">
                <a:latin typeface="Berlin Sans FB Demi" pitchFamily="34" charset="0"/>
              </a:rPr>
              <a:t>COMUNICADO</a:t>
            </a:r>
            <a:endParaRPr lang="es-MX" sz="2400" dirty="0">
              <a:latin typeface="Berlin Sans FB Demi" pitchFamily="34" charset="0"/>
            </a:endParaRPr>
          </a:p>
        </p:txBody>
      </p:sp>
      <p:sp>
        <p:nvSpPr>
          <p:cNvPr id="3" name="2 Marcador de contenido"/>
          <p:cNvSpPr>
            <a:spLocks noGrp="1"/>
          </p:cNvSpPr>
          <p:nvPr>
            <p:ph idx="1"/>
          </p:nvPr>
        </p:nvSpPr>
        <p:spPr>
          <a:xfrm>
            <a:off x="1187624" y="2132856"/>
            <a:ext cx="6400800" cy="4572008"/>
          </a:xfrm>
        </p:spPr>
        <p:txBody>
          <a:bodyPr>
            <a:normAutofit fontScale="70000" lnSpcReduction="20000"/>
          </a:bodyPr>
          <a:lstStyle/>
          <a:p>
            <a:pPr marL="68580" indent="0" algn="ctr">
              <a:buNone/>
            </a:pPr>
            <a:r>
              <a:rPr lang="es-MX" dirty="0" smtClean="0">
                <a:solidFill>
                  <a:srgbClr val="7030A0"/>
                </a:solidFill>
                <a:latin typeface="Berlin Sans FB Demi" pitchFamily="34" charset="0"/>
              </a:rPr>
              <a:t>AQUELLOS SOCIOS QUE QUIERAN REALIZAR SU PAGO  AL COLEGIO DE LA ANUALIDAD EN EL BANCO LO PODRÁN HACER A LA SIGUIENTE CUENTA </a:t>
            </a:r>
            <a:r>
              <a:rPr lang="es-MX" b="1" dirty="0" smtClean="0">
                <a:solidFill>
                  <a:srgbClr val="7030A0"/>
                </a:solidFill>
                <a:latin typeface="Berlin Sans FB Demi" pitchFamily="34" charset="0"/>
              </a:rPr>
              <a:t>No.0531638817</a:t>
            </a:r>
            <a:r>
              <a:rPr lang="es-MX" dirty="0" smtClean="0">
                <a:solidFill>
                  <a:srgbClr val="7030A0"/>
                </a:solidFill>
                <a:latin typeface="Berlin Sans FB Demi" pitchFamily="34" charset="0"/>
              </a:rPr>
              <a:t> DE BANORTE, NOS ENVÍAN VIA INTERNET SU FICHA PAGADA Y  SUS DATOS PERSONALES  PARA LLENAR  SU RECIBO Y ESTE  SE LOS HAREMOS LLEGAR A SU DOMICILIO. </a:t>
            </a:r>
          </a:p>
          <a:p>
            <a:pPr marL="68580" indent="0" algn="ctr">
              <a:buNone/>
            </a:pPr>
            <a:endParaRPr lang="es-MX" dirty="0" smtClean="0"/>
          </a:p>
          <a:p>
            <a:pPr marL="68580" indent="0" algn="ctr">
              <a:buNone/>
            </a:pPr>
            <a:r>
              <a:rPr lang="es-MX" dirty="0" smtClean="0">
                <a:latin typeface="Berlin Sans FB Demi" pitchFamily="34" charset="0"/>
              </a:rPr>
              <a:t>ADEMAS QUEREMOS ESTAR EN CONSTANTE COMUNICACION CON USTEDES POR LO QUE LES PEDIMOS QUE ACTUALICEN SUS DATOS EN EL COLEGIO ENVIANDOLOS AL SIGUIENTE CORREO :</a:t>
            </a:r>
          </a:p>
          <a:p>
            <a:pPr marL="68580" indent="0" algn="ctr">
              <a:buNone/>
            </a:pPr>
            <a:endParaRPr lang="es-MX" dirty="0"/>
          </a:p>
          <a:p>
            <a:pPr marL="68580" indent="0" algn="ctr">
              <a:buNone/>
            </a:pPr>
            <a:r>
              <a:rPr lang="es-MX" b="1" dirty="0" smtClean="0">
                <a:solidFill>
                  <a:srgbClr val="0070C0"/>
                </a:solidFill>
              </a:rPr>
              <a:t>colegiodepediatria@yahoo.com.mx</a:t>
            </a:r>
          </a:p>
          <a:p>
            <a:pPr marL="68580" indent="0" algn="ctr">
              <a:buNone/>
            </a:pPr>
            <a:endParaRPr lang="es-MX" dirty="0"/>
          </a:p>
          <a:p>
            <a:pPr marL="68580" indent="0" algn="ctr">
              <a:buNone/>
            </a:pPr>
            <a:r>
              <a:rPr lang="es-MX" dirty="0" smtClean="0"/>
              <a:t>o llámanos al teléfono 35609615</a:t>
            </a:r>
          </a:p>
          <a:p>
            <a:pPr marL="68580" indent="0" algn="ctr">
              <a:buNone/>
            </a:pPr>
            <a:endParaRPr lang="es-MX" dirty="0"/>
          </a:p>
          <a:p>
            <a:pPr marL="68580" indent="0" algn="ctr">
              <a:buNone/>
            </a:pPr>
            <a:r>
              <a:rPr lang="es-MX" dirty="0" smtClean="0"/>
              <a:t>Gracias.</a:t>
            </a:r>
          </a:p>
        </p:txBody>
      </p:sp>
    </p:spTree>
    <p:extLst>
      <p:ext uri="{BB962C8B-B14F-4D97-AF65-F5344CB8AC3E}">
        <p14:creationId xmlns:p14="http://schemas.microsoft.com/office/powerpoint/2010/main" val="2217653916"/>
      </p:ext>
    </p:extLst>
  </p:cSld>
  <p:clrMapOvr>
    <a:masterClrMapping/>
  </p:clrMapOvr>
  <mc:AlternateContent xmlns:mc="http://schemas.openxmlformats.org/markup-compatibility/2006" xmlns:p14="http://schemas.microsoft.com/office/powerpoint/2010/main">
    <mc:Choice Requires="p14">
      <p:transition spd="slow" p14:dur="1600" advTm="10000">
        <p14:prism isInverted="1"/>
      </p:transition>
    </mc:Choice>
    <mc:Fallback xmlns="">
      <p:transition spd="slow" advTm="10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143554"/>
            <a:ext cx="6400800" cy="341230"/>
          </a:xfrm>
        </p:spPr>
        <p:txBody>
          <a:bodyPr>
            <a:noAutofit/>
          </a:bodyPr>
          <a:lstStyle/>
          <a:p>
            <a:r>
              <a:rPr lang="es-MX" sz="1800" dirty="0" smtClean="0">
                <a:latin typeface="Berlin Sans FB Demi" pitchFamily="34" charset="0"/>
              </a:rPr>
              <a:t>Nota de la semana</a:t>
            </a:r>
            <a:endParaRPr lang="es-MX" sz="1800" dirty="0">
              <a:latin typeface="Berlin Sans FB Demi" pitchFamily="34" charset="0"/>
            </a:endParaRPr>
          </a:p>
        </p:txBody>
      </p:sp>
      <p:sp>
        <p:nvSpPr>
          <p:cNvPr id="3" name="2 Marcador de contenido"/>
          <p:cNvSpPr>
            <a:spLocks noGrp="1"/>
          </p:cNvSpPr>
          <p:nvPr>
            <p:ph idx="1"/>
          </p:nvPr>
        </p:nvSpPr>
        <p:spPr>
          <a:xfrm>
            <a:off x="1371600" y="1484784"/>
            <a:ext cx="6400800" cy="3096344"/>
          </a:xfrm>
        </p:spPr>
        <p:txBody>
          <a:bodyPr>
            <a:normAutofit/>
          </a:bodyPr>
          <a:lstStyle/>
          <a:p>
            <a:pPr algn="ctr">
              <a:buNone/>
            </a:pPr>
            <a:r>
              <a:rPr lang="es-MX" sz="1600" dirty="0" smtClean="0">
                <a:latin typeface="Berlin Sans FB Demi" pitchFamily="34" charset="0"/>
              </a:rPr>
              <a:t>El pasado sábado 17 de Agosto 2013 el Capítulo Valles en la población de Tala Jalisco dieron inicio a su calendario de actividades de educación médica contínua con la conferencia </a:t>
            </a:r>
          </a:p>
          <a:p>
            <a:pPr algn="ctr">
              <a:buNone/>
            </a:pPr>
            <a:r>
              <a:rPr lang="es-MX" sz="1600" dirty="0" smtClean="0">
                <a:solidFill>
                  <a:srgbClr val="C00000"/>
                </a:solidFill>
                <a:latin typeface="Berlin Sans FB Demi" pitchFamily="34" charset="0"/>
              </a:rPr>
              <a:t>“Infecciones de vías respiratorias altas, nuevas perspectivas de diagnóstico y tratamiento” </a:t>
            </a:r>
          </a:p>
          <a:p>
            <a:pPr algn="ctr">
              <a:buNone/>
            </a:pPr>
            <a:r>
              <a:rPr lang="es-MX" sz="1600" dirty="0" smtClean="0">
                <a:latin typeface="Berlin Sans FB Demi" pitchFamily="34" charset="0"/>
              </a:rPr>
              <a:t>que ofreció el Dr. Alberto Villaseñor Sierra.   Felicidades al Dr. Edmundo López Gudiño y a su equipo de colaboradores</a:t>
            </a:r>
            <a:endParaRPr lang="es-MX" sz="1600" dirty="0">
              <a:latin typeface="Berlin Sans FB Demi" pitchFamily="34" charset="0"/>
            </a:endParaRPr>
          </a:p>
        </p:txBody>
      </p:sp>
      <p:pic>
        <p:nvPicPr>
          <p:cNvPr id="1026" name="Picture 2" descr="E:\Capítulo Valles\IMG_30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4373724"/>
            <a:ext cx="2880320" cy="21516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7" name="Picture 3" descr="E:\Capítulo Valles\IMG_302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4373724"/>
            <a:ext cx="2808312" cy="21962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065380"/>
      </p:ext>
    </p:extLst>
  </p:cSld>
  <p:clrMapOvr>
    <a:masterClrMapping/>
  </p:clrMapOvr>
  <mc:AlternateContent xmlns:mc="http://schemas.openxmlformats.org/markup-compatibility/2006" xmlns:p14="http://schemas.microsoft.com/office/powerpoint/2010/main">
    <mc:Choice Requires="p14">
      <p:transition spd="slow" p14:dur="2000">
        <p14:ripple/>
        <p:sndAc>
          <p:stSnd>
            <p:snd r:embed="rId3" name="wind.wav"/>
          </p:stSnd>
        </p:sndAc>
      </p:transition>
    </mc:Choice>
    <mc:Fallback xmlns="">
      <p:transition spd="slow">
        <p:fade/>
        <p:sndAc>
          <p:stSnd>
            <p:snd r:embed="rId6" name="wind.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24744"/>
            <a:ext cx="6400800" cy="685800"/>
          </a:xfrm>
        </p:spPr>
        <p:txBody>
          <a:bodyPr>
            <a:normAutofit/>
          </a:bodyPr>
          <a:lstStyle/>
          <a:p>
            <a:r>
              <a:rPr lang="es-ES" sz="2400" dirty="0" smtClean="0">
                <a:solidFill>
                  <a:srgbClr val="002060"/>
                </a:solidFill>
                <a:latin typeface="Berlin Sans FB Demi" pitchFamily="34" charset="0"/>
              </a:rPr>
              <a:t>Sabias tu que…</a:t>
            </a:r>
            <a:endParaRPr lang="es-ES" sz="2400" dirty="0">
              <a:solidFill>
                <a:srgbClr val="002060"/>
              </a:solidFill>
              <a:latin typeface="Berlin Sans FB Demi" pitchFamily="34" charset="0"/>
            </a:endParaRPr>
          </a:p>
        </p:txBody>
      </p:sp>
      <p:sp>
        <p:nvSpPr>
          <p:cNvPr id="3" name="Content Placeholder 2"/>
          <p:cNvSpPr>
            <a:spLocks noGrp="1"/>
          </p:cNvSpPr>
          <p:nvPr>
            <p:ph idx="1"/>
          </p:nvPr>
        </p:nvSpPr>
        <p:spPr>
          <a:xfrm>
            <a:off x="1331640" y="2222534"/>
            <a:ext cx="6400800" cy="3798754"/>
          </a:xfrm>
        </p:spPr>
        <p:txBody>
          <a:bodyPr>
            <a:normAutofit/>
          </a:bodyPr>
          <a:lstStyle/>
          <a:p>
            <a:pPr algn="ctr">
              <a:buNone/>
            </a:pPr>
            <a:r>
              <a:rPr lang="es-ES" b="1" dirty="0" smtClean="0">
                <a:latin typeface="Berlin Sans FB Demi" pitchFamily="34" charset="0"/>
              </a:rPr>
              <a:t>El pasado martes 13 de Agosto celebramos el </a:t>
            </a:r>
          </a:p>
          <a:p>
            <a:pPr algn="ctr">
              <a:buNone/>
            </a:pPr>
            <a:r>
              <a:rPr lang="es-ES" b="1" dirty="0" smtClean="0">
                <a:solidFill>
                  <a:srgbClr val="0070C0"/>
                </a:solidFill>
                <a:latin typeface="Berlin Sans FB Demi" pitchFamily="34" charset="0"/>
              </a:rPr>
              <a:t>“día del profesionista” </a:t>
            </a:r>
          </a:p>
          <a:p>
            <a:pPr algn="ctr">
              <a:buNone/>
            </a:pPr>
            <a:r>
              <a:rPr lang="es-ES" b="1" dirty="0" smtClean="0">
                <a:latin typeface="Berlin Sans FB Demi" pitchFamily="34" charset="0"/>
              </a:rPr>
              <a:t>y la Dirección de Profesiones del Estado organizó un evento para reconocer a los profesionistas que se han destacado por una serie de cualidades en sus respectivos Colegios y en el nuestro el distinguido con el reconocimiento fué el </a:t>
            </a:r>
          </a:p>
          <a:p>
            <a:pPr algn="ctr">
              <a:buNone/>
            </a:pPr>
            <a:r>
              <a:rPr lang="es-ES" b="1" dirty="0" smtClean="0">
                <a:solidFill>
                  <a:srgbClr val="C00000"/>
                </a:solidFill>
                <a:latin typeface="Berlin Sans FB Demi" pitchFamily="34" charset="0"/>
              </a:rPr>
              <a:t>Dr. Manuel Alberto Valencia Zalapa.</a:t>
            </a:r>
          </a:p>
          <a:p>
            <a:pPr algn="ctr">
              <a:buNone/>
            </a:pPr>
            <a:r>
              <a:rPr lang="es-ES" b="1" dirty="0" smtClean="0">
                <a:latin typeface="Berlin Sans FB Demi" pitchFamily="34" charset="0"/>
              </a:rPr>
              <a:t>Muchas Felicidades por este emotivo reconocimiento.</a:t>
            </a:r>
          </a:p>
        </p:txBody>
      </p:sp>
    </p:spTree>
  </p:cSld>
  <p:clrMapOvr>
    <a:masterClrMapping/>
  </p:clrMapOvr>
  <mc:AlternateContent xmlns:mc="http://schemas.openxmlformats.org/markup-compatibility/2006" xmlns:p14="http://schemas.microsoft.com/office/powerpoint/2010/main">
    <mc:Choice Requires="p14">
      <p:transition spd="slow" p14:dur="2000">
        <p14:ripple/>
        <p:sndAc>
          <p:stSnd>
            <p:snd r:embed="rId2" name="wind.wav"/>
          </p:stSnd>
        </p:sndAc>
      </p:transition>
    </mc:Choice>
    <mc:Fallback xmlns="">
      <p:transition spd="slow">
        <p:fade/>
        <p:sndAc>
          <p:stSnd>
            <p:snd r:embed="rId3" name="wind.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11560" y="476672"/>
            <a:ext cx="7846640" cy="1143000"/>
          </a:xfrm>
        </p:spPr>
        <p:txBody>
          <a:bodyPr>
            <a:normAutofit/>
          </a:bodyPr>
          <a:lstStyle/>
          <a:p>
            <a:pPr algn="ctr"/>
            <a:r>
              <a:rPr lang="es-MX" sz="2000" dirty="0" smtClean="0">
                <a:latin typeface="Berlin Sans FB Demi" pitchFamily="34" charset="0"/>
              </a:rPr>
              <a:t>SESIONES GRUPOS PRIVADOS locales</a:t>
            </a:r>
            <a:endParaRPr lang="es-MX" sz="2000" dirty="0">
              <a:latin typeface="Berlin Sans FB Demi" pitchFamily="34" charset="0"/>
            </a:endParaRPr>
          </a:p>
        </p:txBody>
      </p:sp>
      <p:sp>
        <p:nvSpPr>
          <p:cNvPr id="5" name="2 Marcador de contenido"/>
          <p:cNvSpPr>
            <a:spLocks noGrp="1"/>
          </p:cNvSpPr>
          <p:nvPr>
            <p:ph idx="1"/>
          </p:nvPr>
        </p:nvSpPr>
        <p:spPr>
          <a:xfrm>
            <a:off x="1619672" y="1628800"/>
            <a:ext cx="8136904" cy="4464496"/>
          </a:xfrm>
        </p:spPr>
        <p:txBody>
          <a:bodyPr>
            <a:normAutofit/>
          </a:bodyPr>
          <a:lstStyle/>
          <a:p>
            <a:pPr marL="68580" indent="0">
              <a:buNone/>
            </a:pPr>
            <a:endParaRPr lang="es-MX" sz="700" dirty="0" smtClean="0"/>
          </a:p>
          <a:p>
            <a:pPr marL="68580" indent="0">
              <a:buNone/>
            </a:pPr>
            <a:r>
              <a:rPr lang="es-MX" sz="1200" dirty="0" smtClean="0">
                <a:solidFill>
                  <a:schemeClr val="bg2">
                    <a:lumMod val="10000"/>
                  </a:schemeClr>
                </a:solidFill>
                <a:latin typeface="Berlin Sans FB Demi" pitchFamily="34" charset="0"/>
              </a:rPr>
              <a:t>MIERCOLES  14 DE AGOSTO  2013</a:t>
            </a:r>
          </a:p>
          <a:p>
            <a:pPr marL="68580" indent="0">
              <a:buNone/>
            </a:pPr>
            <a:r>
              <a:rPr lang="es-MX" sz="1200" b="1" dirty="0" smtClean="0">
                <a:solidFill>
                  <a:srgbClr val="0070C0"/>
                </a:solidFill>
                <a:latin typeface="Berlin Sans FB Demi" pitchFamily="34" charset="0"/>
              </a:rPr>
              <a:t>GRUPO PEDIATRIA PRIVADA</a:t>
            </a:r>
          </a:p>
          <a:p>
            <a:pPr marL="68580" indent="0">
              <a:buNone/>
            </a:pPr>
            <a:r>
              <a:rPr lang="es-MX" sz="1200" dirty="0" smtClean="0">
                <a:solidFill>
                  <a:schemeClr val="bg2">
                    <a:lumMod val="10000"/>
                  </a:schemeClr>
                </a:solidFill>
                <a:latin typeface="Berlin Sans FB Demi" pitchFamily="34" charset="0"/>
              </a:rPr>
              <a:t>TEMA</a:t>
            </a:r>
            <a:r>
              <a:rPr lang="es-MX" sz="2000" b="1" dirty="0" smtClean="0">
                <a:solidFill>
                  <a:schemeClr val="bg2">
                    <a:lumMod val="10000"/>
                  </a:schemeClr>
                </a:solidFill>
                <a:latin typeface="Berlin Sans FB Demi" pitchFamily="34" charset="0"/>
              </a:rPr>
              <a:t>: </a:t>
            </a:r>
            <a:r>
              <a:rPr lang="es-MX" sz="1400" b="1" dirty="0" smtClean="0">
                <a:latin typeface="Berlin Sans FB Demi" pitchFamily="34" charset="0"/>
              </a:rPr>
              <a:t> Neumonía adquirida en la Comunidad</a:t>
            </a:r>
          </a:p>
          <a:p>
            <a:pPr indent="0">
              <a:buNone/>
            </a:pPr>
            <a:r>
              <a:rPr lang="es-MX" sz="1200" dirty="0" smtClean="0">
                <a:solidFill>
                  <a:schemeClr val="bg2">
                    <a:lumMod val="10000"/>
                  </a:schemeClr>
                </a:solidFill>
                <a:latin typeface="Berlin Sans FB Demi" pitchFamily="34" charset="0"/>
              </a:rPr>
              <a:t>  Profesor </a:t>
            </a:r>
            <a:r>
              <a:rPr lang="es-MX" sz="1400" b="1" dirty="0" smtClean="0">
                <a:solidFill>
                  <a:schemeClr val="bg2">
                    <a:lumMod val="10000"/>
                  </a:schemeClr>
                </a:solidFill>
                <a:latin typeface="Berlin Sans FB Demi" pitchFamily="34" charset="0"/>
              </a:rPr>
              <a:t>:  Dr. Antonio Luévanos Velázquez (Infectólogo Pediatra Hospital Civil-FAA)</a:t>
            </a:r>
          </a:p>
          <a:p>
            <a:pPr marL="68580" indent="0">
              <a:buNone/>
            </a:pPr>
            <a:r>
              <a:rPr lang="es-MX" sz="1200" dirty="0" smtClean="0">
                <a:solidFill>
                  <a:schemeClr val="bg2">
                    <a:lumMod val="10000"/>
                  </a:schemeClr>
                </a:solidFill>
                <a:latin typeface="Berlin Sans FB Demi" pitchFamily="34" charset="0"/>
              </a:rPr>
              <a:t>Sede : </a:t>
            </a:r>
            <a:r>
              <a:rPr lang="es-MX" sz="1200" b="1" dirty="0" smtClean="0">
                <a:solidFill>
                  <a:schemeClr val="bg2">
                    <a:lumMod val="10000"/>
                  </a:schemeClr>
                </a:solidFill>
                <a:latin typeface="Berlin Sans FB Demi" pitchFamily="34" charset="0"/>
              </a:rPr>
              <a:t>Auditorio del Hospital Real San José 20:30 horas</a:t>
            </a:r>
          </a:p>
          <a:p>
            <a:pPr marL="68580" indent="0">
              <a:buNone/>
            </a:pPr>
            <a:r>
              <a:rPr lang="es-MX" sz="1400" b="1" dirty="0" smtClean="0">
                <a:solidFill>
                  <a:schemeClr val="bg2">
                    <a:lumMod val="10000"/>
                  </a:schemeClr>
                </a:solidFill>
                <a:latin typeface="Berlin Sans FB Demi" pitchFamily="34" charset="0"/>
              </a:rPr>
              <a:t>Viernes  16</a:t>
            </a:r>
            <a:r>
              <a:rPr lang="es-MX" sz="2000" b="1" dirty="0" smtClean="0">
                <a:solidFill>
                  <a:schemeClr val="bg2">
                    <a:lumMod val="10000"/>
                  </a:schemeClr>
                </a:solidFill>
                <a:latin typeface="Berlin Sans FB Demi" pitchFamily="34" charset="0"/>
              </a:rPr>
              <a:t> </a:t>
            </a:r>
            <a:r>
              <a:rPr lang="es-MX" sz="1400" b="1" dirty="0" smtClean="0">
                <a:solidFill>
                  <a:schemeClr val="bg2">
                    <a:lumMod val="10000"/>
                  </a:schemeClr>
                </a:solidFill>
                <a:latin typeface="Berlin Sans FB Demi" pitchFamily="34" charset="0"/>
              </a:rPr>
              <a:t> de agosto  2013</a:t>
            </a:r>
          </a:p>
          <a:p>
            <a:pPr marL="68580" indent="0">
              <a:buNone/>
            </a:pPr>
            <a:r>
              <a:rPr lang="es-MX" sz="1200" b="1" dirty="0" smtClean="0">
                <a:solidFill>
                  <a:srgbClr val="0070C0"/>
                </a:solidFill>
                <a:latin typeface="Berlin Sans FB Demi" pitchFamily="34" charset="0"/>
              </a:rPr>
              <a:t>GRUPO PEDIATRICO METROPOLITANO</a:t>
            </a:r>
          </a:p>
          <a:p>
            <a:pPr marL="68580" indent="0">
              <a:buNone/>
            </a:pPr>
            <a:r>
              <a:rPr lang="es-MX" sz="1200" b="1" dirty="0" smtClean="0">
                <a:solidFill>
                  <a:schemeClr val="bg2">
                    <a:lumMod val="10000"/>
                  </a:schemeClr>
                </a:solidFill>
                <a:latin typeface="Berlin Sans FB Demi" pitchFamily="34" charset="0"/>
              </a:rPr>
              <a:t>TEMA: SESION PLENARIA SOBRE  RESISTENCIAS BACTERIANAS</a:t>
            </a:r>
          </a:p>
          <a:p>
            <a:pPr marL="68580" indent="0">
              <a:buNone/>
            </a:pPr>
            <a:r>
              <a:rPr lang="es-MX" sz="1200" dirty="0" smtClean="0">
                <a:solidFill>
                  <a:schemeClr val="bg2">
                    <a:lumMod val="10000"/>
                  </a:schemeClr>
                </a:solidFill>
                <a:latin typeface="Berlin Sans FB Demi" pitchFamily="34" charset="0"/>
              </a:rPr>
              <a:t>Sede   Hotel Country Plaza (Prolongación Av. Américas) 20:30 horas</a:t>
            </a:r>
          </a:p>
          <a:p>
            <a:pPr marL="68580" indent="0">
              <a:buNone/>
            </a:pPr>
            <a:r>
              <a:rPr lang="es-MX" sz="1200" dirty="0" smtClean="0">
                <a:solidFill>
                  <a:schemeClr val="bg2">
                    <a:lumMod val="10000"/>
                  </a:schemeClr>
                </a:solidFill>
                <a:latin typeface="Berlin Sans FB Demi" pitchFamily="34" charset="0"/>
              </a:rPr>
              <a:t>Profesor </a:t>
            </a:r>
            <a:r>
              <a:rPr lang="es-MX" sz="1200" b="1" dirty="0" smtClean="0">
                <a:solidFill>
                  <a:schemeClr val="bg2">
                    <a:lumMod val="10000"/>
                  </a:schemeClr>
                </a:solidFill>
                <a:latin typeface="Berlin Sans FB Demi" pitchFamily="34" charset="0"/>
              </a:rPr>
              <a:t>: </a:t>
            </a:r>
            <a:r>
              <a:rPr lang="es-MX" sz="1400" b="1" dirty="0" smtClean="0">
                <a:solidFill>
                  <a:schemeClr val="bg2">
                    <a:lumMod val="10000"/>
                  </a:schemeClr>
                </a:solidFill>
                <a:latin typeface="Berlin Sans FB Demi" pitchFamily="34" charset="0"/>
              </a:rPr>
              <a:t>Dr. Ernesto Calderón Jaimes</a:t>
            </a:r>
            <a:endParaRPr lang="es-MX" sz="1200" b="1" dirty="0" smtClean="0">
              <a:solidFill>
                <a:schemeClr val="bg2">
                  <a:lumMod val="10000"/>
                </a:schemeClr>
              </a:solidFill>
              <a:latin typeface="Berlin Sans FB Demi" pitchFamily="34" charset="0"/>
            </a:endParaRPr>
          </a:p>
          <a:p>
            <a:pPr marL="68580" indent="0">
              <a:buNone/>
            </a:pPr>
            <a:r>
              <a:rPr lang="es-MX" sz="1200" dirty="0" smtClean="0">
                <a:solidFill>
                  <a:schemeClr val="bg2">
                    <a:lumMod val="10000"/>
                  </a:schemeClr>
                </a:solidFill>
                <a:latin typeface="Berlin Sans FB Demi" pitchFamily="34" charset="0"/>
              </a:rPr>
              <a:t>Infectólogo Pediatra Hospital Infantil de México</a:t>
            </a:r>
          </a:p>
          <a:p>
            <a:pPr marL="68580" indent="0">
              <a:buNone/>
            </a:pPr>
            <a:endParaRPr lang="es-MX" sz="1200" dirty="0">
              <a:solidFill>
                <a:schemeClr val="bg2">
                  <a:lumMod val="10000"/>
                </a:schemeClr>
              </a:solidFill>
            </a:endParaRPr>
          </a:p>
        </p:txBody>
      </p:sp>
    </p:spTree>
    <p:extLst>
      <p:ext uri="{BB962C8B-B14F-4D97-AF65-F5344CB8AC3E}">
        <p14:creationId xmlns:p14="http://schemas.microsoft.com/office/powerpoint/2010/main" val="3498548843"/>
      </p:ext>
    </p:extLst>
  </p:cSld>
  <p:clrMapOvr>
    <a:masterClrMapping/>
  </p:clrMapOvr>
  <mc:AlternateContent xmlns:mc="http://schemas.openxmlformats.org/markup-compatibility/2006" xmlns:p14="http://schemas.microsoft.com/office/powerpoint/2010/main">
    <mc:Choice Requires="p14">
      <p:transition spd="slow" p14:dur="1600" advTm="10000">
        <p14:prism isInverted="1"/>
      </p:transition>
    </mc:Choice>
    <mc:Fallback xmlns="">
      <p:transition spd="slow" advTm="10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52736"/>
            <a:ext cx="6400800" cy="685800"/>
          </a:xfrm>
        </p:spPr>
        <p:txBody>
          <a:bodyPr>
            <a:normAutofit/>
          </a:bodyPr>
          <a:lstStyle/>
          <a:p>
            <a:r>
              <a:rPr lang="es-ES" sz="2000" b="1" dirty="0" smtClean="0">
                <a:latin typeface="Berlin Sans FB Demi" pitchFamily="34" charset="0"/>
              </a:rPr>
              <a:t>Congreso local próximo</a:t>
            </a:r>
            <a:endParaRPr lang="es-ES" sz="2000" b="1" dirty="0">
              <a:latin typeface="Berlin Sans FB Demi" pitchFamily="34" charset="0"/>
            </a:endParaRPr>
          </a:p>
        </p:txBody>
      </p:sp>
      <p:sp>
        <p:nvSpPr>
          <p:cNvPr id="3" name="Content Placeholder 2"/>
          <p:cNvSpPr>
            <a:spLocks noGrp="1"/>
          </p:cNvSpPr>
          <p:nvPr>
            <p:ph idx="1"/>
          </p:nvPr>
        </p:nvSpPr>
        <p:spPr>
          <a:xfrm>
            <a:off x="1331640" y="2204864"/>
            <a:ext cx="6400800" cy="1698659"/>
          </a:xfrm>
        </p:spPr>
        <p:txBody>
          <a:bodyPr>
            <a:normAutofit fontScale="70000" lnSpcReduction="20000"/>
          </a:bodyPr>
          <a:lstStyle/>
          <a:p>
            <a:pPr algn="ctr">
              <a:buNone/>
            </a:pPr>
            <a:r>
              <a:rPr lang="es-ES" sz="2400" dirty="0" smtClean="0">
                <a:solidFill>
                  <a:srgbClr val="C00000"/>
                </a:solidFill>
                <a:latin typeface="Berlin Sans FB Demi" pitchFamily="34" charset="0"/>
              </a:rPr>
              <a:t>Jornadas de Actualización en Pediatría</a:t>
            </a:r>
          </a:p>
          <a:p>
            <a:pPr algn="ctr">
              <a:buNone/>
            </a:pPr>
            <a:r>
              <a:rPr lang="es-ES" sz="2400" dirty="0" smtClean="0">
                <a:solidFill>
                  <a:srgbClr val="C00000"/>
                </a:solidFill>
                <a:latin typeface="Berlin Sans FB Demi" pitchFamily="34" charset="0"/>
              </a:rPr>
              <a:t>25 &amp; 96 Aniversario de las Divisiones de Pediatría</a:t>
            </a:r>
          </a:p>
          <a:p>
            <a:pPr algn="ctr">
              <a:buNone/>
            </a:pPr>
            <a:r>
              <a:rPr lang="es-ES" sz="2400" dirty="0" smtClean="0">
                <a:solidFill>
                  <a:srgbClr val="C00000"/>
                </a:solidFill>
                <a:latin typeface="Berlin Sans FB Demi" pitchFamily="34" charset="0"/>
              </a:rPr>
              <a:t>Del Hospital Civil de Guadalajara</a:t>
            </a:r>
          </a:p>
          <a:p>
            <a:pPr algn="ctr">
              <a:buNone/>
            </a:pPr>
            <a:r>
              <a:rPr lang="es-ES" sz="2000" dirty="0" smtClean="0">
                <a:solidFill>
                  <a:srgbClr val="0070C0"/>
                </a:solidFill>
                <a:latin typeface="Berlin Sans FB Demi" pitchFamily="34" charset="0"/>
              </a:rPr>
              <a:t>“Dr. Luis Gustavo Orozco Alatorre”    </a:t>
            </a:r>
          </a:p>
        </p:txBody>
      </p:sp>
      <p:sp>
        <p:nvSpPr>
          <p:cNvPr id="4" name="TextBox 3"/>
          <p:cNvSpPr txBox="1"/>
          <p:nvPr/>
        </p:nvSpPr>
        <p:spPr>
          <a:xfrm>
            <a:off x="2555776" y="4665910"/>
            <a:ext cx="4392488" cy="923330"/>
          </a:xfrm>
          <a:prstGeom prst="rect">
            <a:avLst/>
          </a:prstGeom>
          <a:noFill/>
        </p:spPr>
        <p:txBody>
          <a:bodyPr wrap="square" rtlCol="0">
            <a:spAutoFit/>
          </a:bodyPr>
          <a:lstStyle/>
          <a:p>
            <a:pPr algn="ctr"/>
            <a:r>
              <a:rPr lang="es-MX" dirty="0" smtClean="0">
                <a:latin typeface="Berlin Sans FB" pitchFamily="34" charset="0"/>
              </a:rPr>
              <a:t>Sede Hotel Hilton de Guadalajara Jalisco</a:t>
            </a:r>
          </a:p>
          <a:p>
            <a:pPr algn="ctr"/>
            <a:r>
              <a:rPr lang="es-MX" dirty="0" smtClean="0">
                <a:latin typeface="Berlin Sans FB" pitchFamily="34" charset="0"/>
              </a:rPr>
              <a:t>28 a 30 de Agosto 2013</a:t>
            </a:r>
          </a:p>
          <a:p>
            <a:pPr algn="ctr"/>
            <a:r>
              <a:rPr lang="es-MX" dirty="0" smtClean="0">
                <a:latin typeface="Berlin Sans FB" pitchFamily="34" charset="0"/>
              </a:rPr>
              <a:t>Informes : tel. 35 60 96 15</a:t>
            </a:r>
            <a:endParaRPr lang="en-US" dirty="0">
              <a:latin typeface="Berlin Sans FB"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ripple/>
        <p:sndAc>
          <p:stSnd>
            <p:snd r:embed="rId2" name="wind.wav"/>
          </p:stSnd>
        </p:sndAc>
      </p:transition>
    </mc:Choice>
    <mc:Fallback xmlns="">
      <p:transition spd="slow">
        <p:fade/>
        <p:sndAc>
          <p:stSnd>
            <p:snd r:embed="rId3" name="wind.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52736"/>
            <a:ext cx="6400800" cy="685800"/>
          </a:xfrm>
        </p:spPr>
        <p:txBody>
          <a:bodyPr>
            <a:normAutofit/>
          </a:bodyPr>
          <a:lstStyle/>
          <a:p>
            <a:r>
              <a:rPr lang="es-ES" sz="2000" b="1" dirty="0" smtClean="0">
                <a:latin typeface="Berlin Sans FB Demi" pitchFamily="34" charset="0"/>
              </a:rPr>
              <a:t>Congreso mundial de pediatría</a:t>
            </a:r>
            <a:endParaRPr lang="es-ES" sz="2000" b="1" dirty="0">
              <a:latin typeface="Berlin Sans FB Demi" pitchFamily="34" charset="0"/>
            </a:endParaRPr>
          </a:p>
        </p:txBody>
      </p:sp>
      <p:sp>
        <p:nvSpPr>
          <p:cNvPr id="3" name="Content Placeholder 2"/>
          <p:cNvSpPr>
            <a:spLocks noGrp="1"/>
          </p:cNvSpPr>
          <p:nvPr>
            <p:ph idx="1"/>
          </p:nvPr>
        </p:nvSpPr>
        <p:spPr>
          <a:xfrm>
            <a:off x="1331640" y="2738453"/>
            <a:ext cx="6400800" cy="3048001"/>
          </a:xfrm>
        </p:spPr>
        <p:txBody>
          <a:bodyPr>
            <a:normAutofit fontScale="85000" lnSpcReduction="10000"/>
          </a:bodyPr>
          <a:lstStyle/>
          <a:p>
            <a:pPr algn="ctr">
              <a:buNone/>
            </a:pPr>
            <a:r>
              <a:rPr lang="es-ES" sz="2400" dirty="0" smtClean="0">
                <a:solidFill>
                  <a:srgbClr val="7030A0"/>
                </a:solidFill>
                <a:latin typeface="Berlin Sans FB" pitchFamily="34" charset="0"/>
              </a:rPr>
              <a:t>      Congreso Internacional de Pediatría 2013</a:t>
            </a:r>
          </a:p>
          <a:p>
            <a:pPr algn="ctr">
              <a:buNone/>
            </a:pPr>
            <a:r>
              <a:rPr lang="es-ES" sz="2000" dirty="0" err="1" smtClean="0">
                <a:solidFill>
                  <a:srgbClr val="7030A0"/>
                </a:solidFill>
                <a:latin typeface="Berlin Sans FB" pitchFamily="34" charset="0"/>
              </a:rPr>
              <a:t>The</a:t>
            </a:r>
            <a:r>
              <a:rPr lang="es-ES" sz="2000" dirty="0" smtClean="0">
                <a:solidFill>
                  <a:srgbClr val="7030A0"/>
                </a:solidFill>
                <a:latin typeface="Berlin Sans FB" pitchFamily="34" charset="0"/>
              </a:rPr>
              <a:t> 27th Congress of </a:t>
            </a:r>
            <a:r>
              <a:rPr lang="es-ES" sz="2000" dirty="0" err="1" smtClean="0">
                <a:solidFill>
                  <a:srgbClr val="7030A0"/>
                </a:solidFill>
                <a:latin typeface="Berlin Sans FB" pitchFamily="34" charset="0"/>
              </a:rPr>
              <a:t>the</a:t>
            </a:r>
            <a:r>
              <a:rPr lang="es-ES" sz="2000" dirty="0" smtClean="0">
                <a:solidFill>
                  <a:srgbClr val="7030A0"/>
                </a:solidFill>
                <a:latin typeface="Berlin Sans FB" pitchFamily="34" charset="0"/>
              </a:rPr>
              <a:t> International Pediatric Association.</a:t>
            </a:r>
          </a:p>
          <a:p>
            <a:pPr algn="ctr">
              <a:buNone/>
            </a:pPr>
            <a:r>
              <a:rPr lang="es-ES" sz="2000" dirty="0" smtClean="0">
                <a:solidFill>
                  <a:srgbClr val="7030A0"/>
                </a:solidFill>
                <a:latin typeface="Berlin Sans FB" pitchFamily="34" charset="0"/>
              </a:rPr>
              <a:t>             </a:t>
            </a:r>
          </a:p>
          <a:p>
            <a:pPr algn="ctr">
              <a:buNone/>
            </a:pPr>
            <a:r>
              <a:rPr lang="es-ES" sz="2000" dirty="0" smtClean="0">
                <a:solidFill>
                  <a:srgbClr val="7030A0"/>
                </a:solidFill>
                <a:latin typeface="Berlin Sans FB" pitchFamily="34" charset="0"/>
              </a:rPr>
              <a:t>24 – 29 Agosto 2013 Melbourne, Australia</a:t>
            </a:r>
          </a:p>
          <a:p>
            <a:pPr>
              <a:buNone/>
            </a:pPr>
            <a:endParaRPr lang="es-ES" sz="2000" dirty="0" smtClean="0"/>
          </a:p>
          <a:p>
            <a:pPr>
              <a:buNone/>
            </a:pPr>
            <a:r>
              <a:rPr lang="es-ES" sz="2000" dirty="0" smtClean="0"/>
              <a:t>                              </a:t>
            </a:r>
          </a:p>
          <a:p>
            <a:pPr>
              <a:buNone/>
            </a:pPr>
            <a:r>
              <a:rPr lang="es-ES" sz="2000" dirty="0" smtClean="0">
                <a:solidFill>
                  <a:srgbClr val="7030A0"/>
                </a:solidFill>
                <a:latin typeface="Berlin Sans FB Demi" pitchFamily="34" charset="0"/>
              </a:rPr>
              <a:t>                                           www.ipa-world.org/IPAcongress</a:t>
            </a:r>
            <a:endParaRPr lang="es-ES" sz="2000" dirty="0">
              <a:solidFill>
                <a:srgbClr val="7030A0"/>
              </a:solidFill>
              <a:latin typeface="Berlin Sans FB Demi" pitchFamily="34" charset="0"/>
            </a:endParaRPr>
          </a:p>
        </p:txBody>
      </p:sp>
    </p:spTree>
    <p:extLst>
      <p:ext uri="{BB962C8B-B14F-4D97-AF65-F5344CB8AC3E}">
        <p14:creationId xmlns:p14="http://schemas.microsoft.com/office/powerpoint/2010/main" val="904376105"/>
      </p:ext>
    </p:extLst>
  </p:cSld>
  <p:clrMapOvr>
    <a:masterClrMapping/>
  </p:clrMapOvr>
  <mc:AlternateContent xmlns:mc="http://schemas.openxmlformats.org/markup-compatibility/2006" xmlns:p14="http://schemas.microsoft.com/office/powerpoint/2010/main">
    <mc:Choice Requires="p14">
      <p:transition spd="slow" p14:dur="2000">
        <p14:ripple/>
        <p:sndAc>
          <p:stSnd>
            <p:snd r:embed="rId2" name="wind.wav"/>
          </p:stSnd>
        </p:sndAc>
      </p:transition>
    </mc:Choice>
    <mc:Fallback xmlns="">
      <p:transition spd="slow">
        <p:fade/>
        <p:sndAc>
          <p:stSnd>
            <p:snd r:embed="rId3" name="wind.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052736"/>
            <a:ext cx="6400800" cy="685800"/>
          </a:xfrm>
        </p:spPr>
        <p:txBody>
          <a:bodyPr>
            <a:normAutofit/>
          </a:bodyPr>
          <a:lstStyle/>
          <a:p>
            <a:pPr algn="ctr"/>
            <a:r>
              <a:rPr lang="es-MX" sz="2400" dirty="0" smtClean="0">
                <a:latin typeface="Berlin Sans FB Demi" pitchFamily="34" charset="0"/>
              </a:rPr>
              <a:t>PROXIMO EVENTO internacional</a:t>
            </a:r>
            <a:endParaRPr lang="es-MX" sz="2400" dirty="0">
              <a:latin typeface="Berlin Sans FB Demi" pitchFamily="34" charset="0"/>
            </a:endParaRPr>
          </a:p>
        </p:txBody>
      </p:sp>
      <p:sp>
        <p:nvSpPr>
          <p:cNvPr id="7" name="2 Marcador de contenido"/>
          <p:cNvSpPr>
            <a:spLocks noGrp="1"/>
          </p:cNvSpPr>
          <p:nvPr>
            <p:ph idx="1"/>
          </p:nvPr>
        </p:nvSpPr>
        <p:spPr>
          <a:xfrm>
            <a:off x="1403648" y="2132856"/>
            <a:ext cx="6347048" cy="2880320"/>
          </a:xfrm>
        </p:spPr>
        <p:txBody>
          <a:bodyPr>
            <a:normAutofit/>
          </a:bodyPr>
          <a:lstStyle/>
          <a:p>
            <a:endParaRPr lang="es-MX" dirty="0" smtClean="0"/>
          </a:p>
          <a:p>
            <a:pPr indent="0" algn="ctr">
              <a:buNone/>
            </a:pPr>
            <a:r>
              <a:rPr lang="es-MX" dirty="0"/>
              <a:t>  </a:t>
            </a:r>
            <a:r>
              <a:rPr lang="es-MX" b="1" dirty="0" smtClean="0">
                <a:solidFill>
                  <a:srgbClr val="0070C0"/>
                </a:solidFill>
                <a:latin typeface="Berlin Sans FB Demi" pitchFamily="34" charset="0"/>
              </a:rPr>
              <a:t>Congreso de la Academia Americana de Pediatría</a:t>
            </a:r>
            <a:endParaRPr lang="es-MX" b="1" dirty="0">
              <a:solidFill>
                <a:srgbClr val="0070C0"/>
              </a:solidFill>
              <a:latin typeface="Berlin Sans FB Demi" pitchFamily="34" charset="0"/>
            </a:endParaRPr>
          </a:p>
          <a:p>
            <a:pPr algn="ctr"/>
            <a:r>
              <a:rPr lang="es-MX" dirty="0" smtClean="0">
                <a:latin typeface="Berlin Sans FB Demi" pitchFamily="34" charset="0"/>
              </a:rPr>
              <a:t>Fecha: 26 al 29 de 0ctubre 2013</a:t>
            </a:r>
            <a:endParaRPr lang="es-MX" dirty="0">
              <a:latin typeface="Berlin Sans FB Demi" pitchFamily="34" charset="0"/>
            </a:endParaRPr>
          </a:p>
          <a:p>
            <a:pPr algn="ctr"/>
            <a:r>
              <a:rPr lang="es-MX" dirty="0" smtClean="0">
                <a:latin typeface="Berlin Sans FB Demi" pitchFamily="34" charset="0"/>
              </a:rPr>
              <a:t>Sede : Orlando, Florida</a:t>
            </a:r>
            <a:endParaRPr lang="es-MX" dirty="0">
              <a:latin typeface="Berlin Sans FB Demi"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4365104"/>
            <a:ext cx="1224136" cy="1095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464942"/>
      </p:ext>
    </p:extLst>
  </p:cSld>
  <p:clrMapOvr>
    <a:masterClrMapping/>
  </p:clrMapOvr>
  <mc:AlternateContent xmlns:mc="http://schemas.openxmlformats.org/markup-compatibility/2006" xmlns:p14="http://schemas.microsoft.com/office/powerpoint/2010/main">
    <mc:Choice Requires="p14">
      <p:transition spd="slow" p14:dur="1600" advTm="10000">
        <p14:prism isInverted="1"/>
      </p:transition>
    </mc:Choice>
    <mc:Fallback xmlns="">
      <p:transition spd="slow" advTm="10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908720"/>
            <a:ext cx="6400800" cy="685800"/>
          </a:xfrm>
        </p:spPr>
        <p:txBody>
          <a:bodyPr>
            <a:normAutofit/>
          </a:bodyPr>
          <a:lstStyle/>
          <a:p>
            <a:r>
              <a:rPr lang="es-MX" sz="2000" b="1" dirty="0" smtClean="0">
                <a:latin typeface="Berlin Sans FB Demi" pitchFamily="34" charset="0"/>
              </a:rPr>
              <a:t>AGRADECIMIENTOS</a:t>
            </a:r>
            <a:endParaRPr lang="es-MX" sz="2000" b="1" dirty="0">
              <a:latin typeface="Berlin Sans FB Demi" pitchFamily="34" charset="0"/>
            </a:endParaRPr>
          </a:p>
        </p:txBody>
      </p:sp>
      <p:sp>
        <p:nvSpPr>
          <p:cNvPr id="3" name="2 Marcador de contenido"/>
          <p:cNvSpPr>
            <a:spLocks noGrp="1"/>
          </p:cNvSpPr>
          <p:nvPr>
            <p:ph idx="1"/>
          </p:nvPr>
        </p:nvSpPr>
        <p:spPr>
          <a:xfrm>
            <a:off x="1259632" y="2132856"/>
            <a:ext cx="6912768" cy="4608512"/>
          </a:xfrm>
        </p:spPr>
        <p:txBody>
          <a:bodyPr>
            <a:normAutofit fontScale="47500" lnSpcReduction="20000"/>
          </a:bodyPr>
          <a:lstStyle/>
          <a:p>
            <a:pPr marL="114300" indent="0" algn="ctr">
              <a:buNone/>
            </a:pPr>
            <a:r>
              <a:rPr lang="es-MX" sz="2500" dirty="0" smtClean="0">
                <a:latin typeface="Berlin Sans FB" pitchFamily="34" charset="0"/>
              </a:rPr>
              <a:t>Agradecemos a cada uno de Ustedes su constante colaboración  para hacer posible la realización de </a:t>
            </a:r>
            <a:r>
              <a:rPr lang="es-MX" sz="2500" dirty="0">
                <a:latin typeface="Berlin Sans FB" pitchFamily="34" charset="0"/>
              </a:rPr>
              <a:t>l</a:t>
            </a:r>
            <a:r>
              <a:rPr lang="es-MX" sz="2500" dirty="0" smtClean="0">
                <a:latin typeface="Berlin Sans FB" pitchFamily="34" charset="0"/>
              </a:rPr>
              <a:t>os proyectos y compromisos académicos del Colegio de Pediatría de Jalisco. </a:t>
            </a:r>
          </a:p>
          <a:p>
            <a:pPr marL="114300" indent="0">
              <a:buNone/>
            </a:pPr>
            <a:endParaRPr lang="es-MX" sz="2500" dirty="0" smtClean="0">
              <a:latin typeface="Berlin Sans FB" pitchFamily="34" charset="0"/>
            </a:endParaRPr>
          </a:p>
          <a:p>
            <a:pPr marL="114300" indent="0">
              <a:buNone/>
            </a:pPr>
            <a:r>
              <a:rPr lang="es-MX" sz="2500" b="1" dirty="0" smtClean="0">
                <a:solidFill>
                  <a:srgbClr val="0070C0"/>
                </a:solidFill>
                <a:latin typeface="Berlin Sans FB Demi" pitchFamily="34" charset="0"/>
              </a:rPr>
              <a:t>Dr. Omar Enríquez Cisneros </a:t>
            </a:r>
            <a:r>
              <a:rPr lang="es-MX" sz="2500" dirty="0" smtClean="0">
                <a:solidFill>
                  <a:srgbClr val="C00000"/>
                </a:solidFill>
                <a:latin typeface="Berlin Sans FB Demi" pitchFamily="34" charset="0"/>
              </a:rPr>
              <a:t>(Radio Club de mamás)</a:t>
            </a:r>
          </a:p>
          <a:p>
            <a:pPr marL="114300" indent="0">
              <a:buNone/>
            </a:pPr>
            <a:r>
              <a:rPr lang="es-MX" sz="2500" b="1" dirty="0" smtClean="0">
                <a:solidFill>
                  <a:srgbClr val="0070C0"/>
                </a:solidFill>
                <a:latin typeface="Berlin Sans FB Demi" pitchFamily="34" charset="0"/>
              </a:rPr>
              <a:t>Dra. Pedro Luis Michel y Gómez </a:t>
            </a:r>
            <a:r>
              <a:rPr lang="es-MX" sz="2500" b="1" dirty="0" smtClean="0">
                <a:solidFill>
                  <a:srgbClr val="C00000"/>
                </a:solidFill>
                <a:latin typeface="Berlin Sans FB Demi" pitchFamily="34" charset="0"/>
              </a:rPr>
              <a:t>(Foro Puericultura Colima)</a:t>
            </a:r>
          </a:p>
          <a:p>
            <a:pPr marL="114300" indent="0">
              <a:buNone/>
            </a:pPr>
            <a:r>
              <a:rPr lang="es-MX" sz="2500" b="1" dirty="0" smtClean="0">
                <a:solidFill>
                  <a:srgbClr val="0070C0"/>
                </a:solidFill>
                <a:latin typeface="Berlin Sans FB Demi" pitchFamily="34" charset="0"/>
              </a:rPr>
              <a:t>Dr. Alberto Valencia Zalapa </a:t>
            </a:r>
            <a:r>
              <a:rPr lang="es-MX" sz="2500" b="1" dirty="0" smtClean="0">
                <a:solidFill>
                  <a:srgbClr val="C00000"/>
                </a:solidFill>
                <a:latin typeface="Berlin Sans FB Demi" pitchFamily="34" charset="0"/>
              </a:rPr>
              <a:t>(Foro </a:t>
            </a:r>
            <a:r>
              <a:rPr lang="es-MX" sz="2500" b="1" dirty="0">
                <a:solidFill>
                  <a:srgbClr val="C00000"/>
                </a:solidFill>
                <a:latin typeface="Berlin Sans FB Demi" pitchFamily="34" charset="0"/>
              </a:rPr>
              <a:t>P</a:t>
            </a:r>
            <a:r>
              <a:rPr lang="es-MX" sz="2500" b="1" dirty="0" smtClean="0">
                <a:solidFill>
                  <a:srgbClr val="C00000"/>
                </a:solidFill>
                <a:latin typeface="Berlin Sans FB Demi" pitchFamily="34" charset="0"/>
              </a:rPr>
              <a:t>uericultura Colima)</a:t>
            </a:r>
          </a:p>
          <a:p>
            <a:pPr marL="114300" indent="0">
              <a:buNone/>
            </a:pPr>
            <a:r>
              <a:rPr lang="es-MX" sz="2500" b="1" dirty="0" smtClean="0">
                <a:solidFill>
                  <a:srgbClr val="0070C0"/>
                </a:solidFill>
                <a:latin typeface="Berlin Sans FB Demi" pitchFamily="34" charset="0"/>
              </a:rPr>
              <a:t>Dr. Alberto Valencia Castellanos </a:t>
            </a:r>
            <a:r>
              <a:rPr lang="es-MX" sz="2500" b="1" dirty="0" smtClean="0">
                <a:solidFill>
                  <a:srgbClr val="C00000"/>
                </a:solidFill>
                <a:latin typeface="Berlin Sans FB Demi" pitchFamily="34" charset="0"/>
              </a:rPr>
              <a:t>(Foro puericultura Colima)</a:t>
            </a:r>
          </a:p>
          <a:p>
            <a:pPr marL="114300" indent="0">
              <a:buNone/>
            </a:pPr>
            <a:r>
              <a:rPr lang="es-MX" sz="2500" b="1" dirty="0" smtClean="0">
                <a:solidFill>
                  <a:srgbClr val="0070C0"/>
                </a:solidFill>
                <a:latin typeface="Berlin Sans FB Demi" pitchFamily="34" charset="0"/>
              </a:rPr>
              <a:t>Dr. Román González Rubio </a:t>
            </a:r>
            <a:r>
              <a:rPr lang="es-MX" sz="2500" b="1" dirty="0" smtClean="0">
                <a:solidFill>
                  <a:srgbClr val="C00000"/>
                </a:solidFill>
                <a:latin typeface="Berlin Sans FB Demi" pitchFamily="34" charset="0"/>
              </a:rPr>
              <a:t>(Foro Puericultura Colima)</a:t>
            </a:r>
            <a:endParaRPr lang="es-MX" sz="2500" dirty="0" smtClean="0">
              <a:solidFill>
                <a:srgbClr val="C00000"/>
              </a:solidFill>
              <a:latin typeface="Berlin Sans FB Demi" pitchFamily="34" charset="0"/>
            </a:endParaRPr>
          </a:p>
          <a:p>
            <a:pPr marL="114300" indent="0">
              <a:buNone/>
            </a:pPr>
            <a:r>
              <a:rPr lang="es-MX" sz="2500" b="1" dirty="0" smtClean="0">
                <a:solidFill>
                  <a:srgbClr val="0070C0"/>
                </a:solidFill>
                <a:latin typeface="Berlin Sans FB Demi" pitchFamily="34" charset="0"/>
              </a:rPr>
              <a:t>Dr. Salvador Espinoza Arámbula </a:t>
            </a:r>
            <a:r>
              <a:rPr lang="es-MX" sz="2500" dirty="0" smtClean="0">
                <a:solidFill>
                  <a:srgbClr val="C00000"/>
                </a:solidFill>
                <a:latin typeface="Berlin Sans FB Demi" pitchFamily="34" charset="0"/>
              </a:rPr>
              <a:t>(participación en programa de radio)</a:t>
            </a:r>
          </a:p>
          <a:p>
            <a:pPr marL="114300" indent="0">
              <a:buNone/>
            </a:pPr>
            <a:r>
              <a:rPr lang="es-MX" sz="2500" b="1" dirty="0" smtClean="0">
                <a:solidFill>
                  <a:srgbClr val="0070C0"/>
                </a:solidFill>
                <a:latin typeface="Berlin Sans FB Demi" pitchFamily="34" charset="0"/>
              </a:rPr>
              <a:t>Dr. Alberto Villaseñor Sierra </a:t>
            </a:r>
            <a:r>
              <a:rPr lang="es-MX" sz="2500" b="1" dirty="0" smtClean="0">
                <a:solidFill>
                  <a:srgbClr val="C00000"/>
                </a:solidFill>
                <a:latin typeface="Berlin Sans FB Demi" pitchFamily="34" charset="0"/>
              </a:rPr>
              <a:t>(Conferencia capítulo Valles, Tala Jal.)</a:t>
            </a:r>
          </a:p>
          <a:p>
            <a:pPr marL="114300" indent="0">
              <a:buNone/>
            </a:pPr>
            <a:r>
              <a:rPr lang="es-MX" sz="2500" b="1" dirty="0" smtClean="0">
                <a:solidFill>
                  <a:srgbClr val="0070C0"/>
                </a:solidFill>
                <a:latin typeface="Berlin Sans FB Demi" pitchFamily="34" charset="0"/>
              </a:rPr>
              <a:t>Dr. Jaime Julio Unda Gómez </a:t>
            </a:r>
            <a:r>
              <a:rPr lang="es-MX" sz="2500" b="1" dirty="0" smtClean="0">
                <a:solidFill>
                  <a:srgbClr val="C00000"/>
                </a:solidFill>
                <a:latin typeface="Berlin Sans FB Demi" pitchFamily="34" charset="0"/>
              </a:rPr>
              <a:t>(Conferencia WTC México)</a:t>
            </a:r>
            <a:endParaRPr lang="es-MX" sz="2500" dirty="0" smtClean="0">
              <a:solidFill>
                <a:srgbClr val="C00000"/>
              </a:solidFill>
              <a:latin typeface="Berlin Sans FB Demi" pitchFamily="34" charset="0"/>
            </a:endParaRPr>
          </a:p>
          <a:p>
            <a:pPr marL="114300" indent="0">
              <a:buNone/>
            </a:pPr>
            <a:r>
              <a:rPr lang="es-MX" sz="2500" b="1" dirty="0" smtClean="0">
                <a:solidFill>
                  <a:srgbClr val="0070C0"/>
                </a:solidFill>
                <a:latin typeface="Berlin Sans FB Demi" pitchFamily="34" charset="0"/>
              </a:rPr>
              <a:t>Dr. Antonio Luévanos Velázquez  </a:t>
            </a:r>
            <a:r>
              <a:rPr lang="es-MX" sz="2500" b="1" dirty="0" smtClean="0">
                <a:solidFill>
                  <a:srgbClr val="C00000"/>
                </a:solidFill>
                <a:latin typeface="Berlin Sans FB Demi" pitchFamily="34" charset="0"/>
              </a:rPr>
              <a:t>(Conferencia Grupo Pediatría Privada</a:t>
            </a:r>
            <a:r>
              <a:rPr lang="es-MX" sz="2500" dirty="0" smtClean="0">
                <a:solidFill>
                  <a:srgbClr val="C00000"/>
                </a:solidFill>
                <a:latin typeface="Berlin Sans FB Demi" pitchFamily="34" charset="0"/>
              </a:rPr>
              <a:t>)</a:t>
            </a:r>
          </a:p>
          <a:p>
            <a:pPr marL="114300" indent="0">
              <a:buNone/>
            </a:pPr>
            <a:r>
              <a:rPr lang="es-MX" sz="2500" dirty="0" smtClean="0">
                <a:solidFill>
                  <a:srgbClr val="0070C0"/>
                </a:solidFill>
                <a:latin typeface="Berlin Sans FB Demi" pitchFamily="34" charset="0"/>
              </a:rPr>
              <a:t>Dr. Fernando Michel Penichet </a:t>
            </a:r>
            <a:r>
              <a:rPr lang="es-MX" sz="2500" dirty="0" smtClean="0">
                <a:solidFill>
                  <a:srgbClr val="C00000"/>
                </a:solidFill>
                <a:latin typeface="Berlin Sans FB Demi" pitchFamily="34" charset="0"/>
              </a:rPr>
              <a:t>(Conferencia en Grupo Pediátrico Metropolitano)</a:t>
            </a:r>
          </a:p>
          <a:p>
            <a:pPr marL="114300" indent="0">
              <a:buNone/>
            </a:pPr>
            <a:endParaRPr lang="es-MX" sz="2000" dirty="0" smtClean="0">
              <a:latin typeface="Berlin Sans FB Demi" pitchFamily="34" charset="0"/>
            </a:endParaRPr>
          </a:p>
          <a:p>
            <a:pPr marL="114300" indent="0">
              <a:buNone/>
            </a:pPr>
            <a:r>
              <a:rPr lang="es-MX" sz="2000" dirty="0" smtClean="0">
                <a:latin typeface="Berlin Sans FB Demi" pitchFamily="34" charset="0"/>
              </a:rPr>
              <a:t>                                                        </a:t>
            </a:r>
          </a:p>
          <a:p>
            <a:pPr marL="114300" indent="0">
              <a:buNone/>
            </a:pPr>
            <a:r>
              <a:rPr lang="es-MX" sz="2000" dirty="0" smtClean="0"/>
              <a:t>                                                         </a:t>
            </a:r>
          </a:p>
          <a:p>
            <a:pPr marL="114300" indent="0">
              <a:buNone/>
            </a:pPr>
            <a:endParaRPr lang="es-MX" dirty="0"/>
          </a:p>
        </p:txBody>
      </p:sp>
    </p:spTree>
    <p:extLst>
      <p:ext uri="{BB962C8B-B14F-4D97-AF65-F5344CB8AC3E}">
        <p14:creationId xmlns:p14="http://schemas.microsoft.com/office/powerpoint/2010/main" val="302668444"/>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3" name="wind.wav"/>
          </p:stSnd>
        </p:sndAc>
      </p:transition>
    </mc:Choice>
    <mc:Fallback xmlns="">
      <p:transition spd="slow">
        <p:fade/>
        <p:sndAc>
          <p:stSnd>
            <p:snd r:embed="rId4" name="wind.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052736"/>
            <a:ext cx="6400800" cy="685800"/>
          </a:xfrm>
        </p:spPr>
        <p:txBody>
          <a:bodyPr>
            <a:normAutofit/>
          </a:bodyPr>
          <a:lstStyle/>
          <a:p>
            <a:pPr algn="ctr"/>
            <a:r>
              <a:rPr lang="es-MX" sz="2400" b="1" dirty="0" smtClean="0">
                <a:solidFill>
                  <a:srgbClr val="0070C0"/>
                </a:solidFill>
                <a:latin typeface="Berlin Sans FB Demi" pitchFamily="34" charset="0"/>
              </a:rPr>
              <a:t>CEDULA ESTATAL DE PEDIATRA</a:t>
            </a:r>
            <a:endParaRPr lang="es-MX" sz="2400" b="1" dirty="0">
              <a:solidFill>
                <a:srgbClr val="0070C0"/>
              </a:solidFill>
              <a:latin typeface="Berlin Sans FB Demi" pitchFamily="34" charset="0"/>
            </a:endParaRPr>
          </a:p>
        </p:txBody>
      </p:sp>
      <p:sp>
        <p:nvSpPr>
          <p:cNvPr id="3" name="2 Marcador de contenido"/>
          <p:cNvSpPr>
            <a:spLocks noGrp="1"/>
          </p:cNvSpPr>
          <p:nvPr>
            <p:ph idx="1"/>
          </p:nvPr>
        </p:nvSpPr>
        <p:spPr>
          <a:xfrm>
            <a:off x="1371600" y="1988840"/>
            <a:ext cx="6400800" cy="3816424"/>
          </a:xfrm>
        </p:spPr>
        <p:txBody>
          <a:bodyPr>
            <a:normAutofit fontScale="77500" lnSpcReduction="20000"/>
          </a:bodyPr>
          <a:lstStyle/>
          <a:p>
            <a:pPr algn="just"/>
            <a:r>
              <a:rPr lang="es-MX" dirty="0" smtClean="0">
                <a:latin typeface="Berlin Sans FB" pitchFamily="34" charset="0"/>
              </a:rPr>
              <a:t>ESTIMADO SOCIO: </a:t>
            </a:r>
          </a:p>
          <a:p>
            <a:pPr indent="0" algn="just">
              <a:buNone/>
            </a:pPr>
            <a:r>
              <a:rPr lang="es-MX" dirty="0" smtClean="0">
                <a:latin typeface="Berlin Sans FB" pitchFamily="34" charset="0"/>
              </a:rPr>
              <a:t> TE INFORMAMOS QUE SEGUIMOS ACTUALIZADO LA MEMBRESIA DE NUESTRO COLEGIO YA ACREDITADO POR LA DPE (DIRECCION DE PROFESIONES DEL ESTADO) SI NO HAZ ENVIADO TU NUMERO DE CEDULA ESTATAL DE PEDIATRIA AL COLEGIO, TE PEDIMOS DE FAVOR NO LO HAGAS LLEGAR, YA QUE ANTE LA DIRECCION DE PROFESIONES DEL ESTADO YA ES OBLIGATORIO QUE TODOS LA TENGAMOS PARA EJERCER  Y DEBES ESTAR REGISTRADO. SI AUN NO CUENTAS CON ELLA PODRAS RECIBIR INFORMACION EN LA SIGUIENTE PAGINA:</a:t>
            </a:r>
          </a:p>
          <a:p>
            <a:endParaRPr lang="es-MX" dirty="0">
              <a:latin typeface="Berlin Sans FB" pitchFamily="34" charset="0"/>
            </a:endParaRPr>
          </a:p>
          <a:p>
            <a:pPr marL="68580" indent="0" algn="ctr">
              <a:buNone/>
            </a:pPr>
            <a:r>
              <a:rPr lang="es-MX" sz="2800" u="sng" dirty="0" smtClean="0">
                <a:solidFill>
                  <a:srgbClr val="C00000"/>
                </a:solidFill>
                <a:latin typeface="Berlin Sans FB" pitchFamily="34" charset="0"/>
                <a:hlinkClick r:id="rId2"/>
              </a:rPr>
              <a:t>http</a:t>
            </a:r>
            <a:r>
              <a:rPr lang="es-MX" sz="2800" u="sng" dirty="0">
                <a:solidFill>
                  <a:srgbClr val="C00000"/>
                </a:solidFill>
                <a:latin typeface="Berlin Sans FB" pitchFamily="34" charset="0"/>
                <a:hlinkClick r:id="rId2"/>
              </a:rPr>
              <a:t>://profesionesjalisco.blogspot.mx</a:t>
            </a:r>
            <a:r>
              <a:rPr lang="es-MX" sz="2800" u="sng" dirty="0" smtClean="0">
                <a:solidFill>
                  <a:srgbClr val="C00000"/>
                </a:solidFill>
                <a:latin typeface="Berlin Sans FB" pitchFamily="34" charset="0"/>
                <a:hlinkClick r:id="rId2"/>
              </a:rPr>
              <a:t>/</a:t>
            </a:r>
            <a:endParaRPr lang="es-MX" sz="2800" u="sng" dirty="0" smtClean="0">
              <a:solidFill>
                <a:srgbClr val="C00000"/>
              </a:solidFill>
              <a:latin typeface="Berlin Sans FB" pitchFamily="34" charset="0"/>
            </a:endParaRPr>
          </a:p>
          <a:p>
            <a:pPr algn="ctr"/>
            <a:endParaRPr lang="es-MX" u="sng" dirty="0">
              <a:latin typeface="Berlin Sans FB" pitchFamily="34" charset="0"/>
            </a:endParaRPr>
          </a:p>
          <a:p>
            <a:pPr algn="ctr"/>
            <a:r>
              <a:rPr lang="es-MX" u="sng" dirty="0" smtClean="0">
                <a:latin typeface="Berlin Sans FB" pitchFamily="34" charset="0"/>
              </a:rPr>
              <a:t>INFORMES AL TELEFONO 35609615</a:t>
            </a:r>
            <a:endParaRPr lang="es-MX" u="sng" dirty="0">
              <a:latin typeface="Berlin Sans FB" pitchFamily="34" charset="0"/>
            </a:endParaRPr>
          </a:p>
        </p:txBody>
      </p:sp>
    </p:spTree>
    <p:extLst>
      <p:ext uri="{BB962C8B-B14F-4D97-AF65-F5344CB8AC3E}">
        <p14:creationId xmlns:p14="http://schemas.microsoft.com/office/powerpoint/2010/main" val="4235920514"/>
      </p:ext>
    </p:extLst>
  </p:cSld>
  <p:clrMapOvr>
    <a:masterClrMapping/>
  </p:clrMapOvr>
  <mc:AlternateContent xmlns:mc="http://schemas.openxmlformats.org/markup-compatibility/2006" xmlns:p14="http://schemas.microsoft.com/office/powerpoint/2010/main">
    <mc:Choice Requires="p14">
      <p:transition spd="slow" p14:dur="1600" advTm="10000">
        <p14:prism isInverted="1"/>
      </p:transition>
    </mc:Choice>
    <mc:Fallback xmlns="">
      <p:transition spd="slow" advTm="10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52736"/>
            <a:ext cx="6400800" cy="685800"/>
          </a:xfrm>
        </p:spPr>
        <p:txBody>
          <a:bodyPr>
            <a:normAutofit/>
          </a:bodyPr>
          <a:lstStyle/>
          <a:p>
            <a:r>
              <a:rPr lang="es-MX" sz="2400" dirty="0" smtClean="0">
                <a:latin typeface="Berlin Sans FB Demi" pitchFamily="34" charset="0"/>
              </a:rPr>
              <a:t>Asesorias,seguros y fianzas</a:t>
            </a:r>
            <a:endParaRPr lang="en-US" sz="2400" dirty="0">
              <a:latin typeface="Berlin Sans FB Demi" pitchFamily="34" charset="0"/>
            </a:endParaRPr>
          </a:p>
        </p:txBody>
      </p:sp>
      <p:sp>
        <p:nvSpPr>
          <p:cNvPr id="3" name="Content Placeholder 2"/>
          <p:cNvSpPr>
            <a:spLocks noGrp="1"/>
          </p:cNvSpPr>
          <p:nvPr>
            <p:ph idx="1"/>
          </p:nvPr>
        </p:nvSpPr>
        <p:spPr>
          <a:xfrm>
            <a:off x="1371600" y="2276872"/>
            <a:ext cx="6400800" cy="3222848"/>
          </a:xfrm>
        </p:spPr>
        <p:txBody>
          <a:bodyPr>
            <a:normAutofit fontScale="85000" lnSpcReduction="20000"/>
          </a:bodyPr>
          <a:lstStyle/>
          <a:p>
            <a:pPr indent="0" algn="ctr">
              <a:buNone/>
            </a:pPr>
            <a:r>
              <a:rPr lang="es-MX" dirty="0" smtClean="0">
                <a:latin typeface="Berlin Sans FB" pitchFamily="34" charset="0"/>
              </a:rPr>
              <a:t>Se le informa a todos los socios del </a:t>
            </a:r>
            <a:r>
              <a:rPr lang="es-MX" dirty="0" smtClean="0">
                <a:solidFill>
                  <a:srgbClr val="0070C0"/>
                </a:solidFill>
                <a:latin typeface="Berlin Sans FB" pitchFamily="34" charset="0"/>
              </a:rPr>
              <a:t>Colegio de Pediatría de Jalisco </a:t>
            </a:r>
            <a:r>
              <a:rPr lang="es-MX" dirty="0" smtClean="0">
                <a:latin typeface="Berlin Sans FB" pitchFamily="34" charset="0"/>
              </a:rPr>
              <a:t>que el Grupo Asesores, S.C. C y A pone a nuestra disposición su servicio profesional sobre </a:t>
            </a:r>
            <a:r>
              <a:rPr lang="es-MX" dirty="0" smtClean="0">
                <a:solidFill>
                  <a:srgbClr val="0070C0"/>
                </a:solidFill>
                <a:latin typeface="Berlin Sans FB" pitchFamily="34" charset="0"/>
              </a:rPr>
              <a:t>ASESORÍA</a:t>
            </a:r>
            <a:r>
              <a:rPr lang="es-MX" dirty="0" smtClean="0">
                <a:latin typeface="Berlin Sans FB" pitchFamily="34" charset="0"/>
              </a:rPr>
              <a:t> en  pólizas de seguros de autos, consultorios, médicos mayores y de vida entre otros con excelentes costos preferenciales y una atención personalizada del </a:t>
            </a:r>
            <a:r>
              <a:rPr lang="es-MX" b="1" dirty="0" smtClean="0">
                <a:latin typeface="Berlin Sans FB" pitchFamily="34" charset="0"/>
              </a:rPr>
              <a:t>Sr. Santiago Hernández </a:t>
            </a:r>
            <a:r>
              <a:rPr lang="es-MX" b="1" dirty="0" err="1" smtClean="0">
                <a:latin typeface="Berlin Sans FB" pitchFamily="34" charset="0"/>
              </a:rPr>
              <a:t>Vigil</a:t>
            </a:r>
            <a:r>
              <a:rPr lang="es-MX" b="1" dirty="0" smtClean="0">
                <a:latin typeface="Berlin Sans FB" pitchFamily="34" charset="0"/>
              </a:rPr>
              <a:t>  </a:t>
            </a:r>
            <a:r>
              <a:rPr lang="es-MX" dirty="0" smtClean="0">
                <a:latin typeface="Berlin Sans FB" pitchFamily="34" charset="0"/>
              </a:rPr>
              <a:t>llamando a su celular (044)333 815 0773  </a:t>
            </a:r>
            <a:r>
              <a:rPr lang="es-MX" dirty="0">
                <a:latin typeface="Berlin Sans FB" pitchFamily="34" charset="0"/>
              </a:rPr>
              <a:t>l</a:t>
            </a:r>
            <a:r>
              <a:rPr lang="es-MX" dirty="0" smtClean="0">
                <a:latin typeface="Berlin Sans FB" pitchFamily="34" charset="0"/>
              </a:rPr>
              <a:t>as 24 horas del día. Oficinas en: Av. Chapultepec Sur 248 desp.104 </a:t>
            </a:r>
          </a:p>
          <a:p>
            <a:pPr indent="0" algn="ctr">
              <a:buNone/>
            </a:pPr>
            <a:r>
              <a:rPr lang="es-MX" dirty="0" smtClean="0">
                <a:latin typeface="Berlin Sans FB" pitchFamily="34" charset="0"/>
              </a:rPr>
              <a:t>Zona Rosa Col. Americana,</a:t>
            </a:r>
          </a:p>
          <a:p>
            <a:pPr indent="0" algn="ctr">
              <a:buNone/>
            </a:pPr>
            <a:r>
              <a:rPr lang="es-MX" dirty="0" smtClean="0">
                <a:latin typeface="Berlin Sans FB" pitchFamily="34" charset="0"/>
              </a:rPr>
              <a:t>Guadalajara, Jalisco </a:t>
            </a:r>
          </a:p>
          <a:p>
            <a:pPr indent="0" algn="ctr">
              <a:buNone/>
            </a:pPr>
            <a:r>
              <a:rPr lang="es-MX" dirty="0" smtClean="0">
                <a:latin typeface="Berlin Sans FB" pitchFamily="34" charset="0"/>
              </a:rPr>
              <a:t>Tel (33) 89953490 y 38254361</a:t>
            </a:r>
            <a:endParaRPr lang="en-US" dirty="0">
              <a:latin typeface="Berlin Sans FB" pitchFamily="34" charset="0"/>
            </a:endParaRPr>
          </a:p>
        </p:txBody>
      </p:sp>
    </p:spTree>
    <p:extLst>
      <p:ext uri="{BB962C8B-B14F-4D97-AF65-F5344CB8AC3E}">
        <p14:creationId xmlns:p14="http://schemas.microsoft.com/office/powerpoint/2010/main" val="1280640307"/>
      </p:ext>
    </p:extLst>
  </p:cSld>
  <p:clrMapOvr>
    <a:masterClrMapping/>
  </p:clrMapOvr>
  <mc:AlternateContent xmlns:mc="http://schemas.openxmlformats.org/markup-compatibility/2006" xmlns:p14="http://schemas.microsoft.com/office/powerpoint/2010/main">
    <mc:Choice Requires="p14">
      <p:transition spd="slow" p14:dur="2000">
        <p14:ripple/>
        <p:sndAc>
          <p:stSnd>
            <p:snd r:embed="rId2" name="wind.wav"/>
          </p:stSnd>
        </p:sndAc>
      </p:transition>
    </mc:Choice>
    <mc:Fallback xmlns="">
      <p:transition spd="slow">
        <p:fade/>
        <p:sndAc>
          <p:stSnd>
            <p:snd r:embed="rId3" name="wind.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91680" y="1340768"/>
            <a:ext cx="5832648" cy="1046440"/>
          </a:xfrm>
          <a:prstGeom prst="rect">
            <a:avLst/>
          </a:prstGeom>
        </p:spPr>
        <p:txBody>
          <a:bodyPr wrap="square">
            <a:spAutoFit/>
          </a:bodyPr>
          <a:lstStyle/>
          <a:p>
            <a:pPr algn="ctr"/>
            <a:endParaRPr lang="es-MX" sz="1400" b="1" dirty="0">
              <a:solidFill>
                <a:srgbClr val="7030A0"/>
              </a:solidFill>
            </a:endParaRPr>
          </a:p>
          <a:p>
            <a:pPr algn="ctr"/>
            <a:r>
              <a:rPr lang="es-MX" sz="1400" b="1" dirty="0">
                <a:solidFill>
                  <a:srgbClr val="7030A0"/>
                </a:solidFill>
              </a:rPr>
              <a:t>   </a:t>
            </a:r>
          </a:p>
          <a:p>
            <a:pPr algn="ctr"/>
            <a:endParaRPr lang="es-MX" sz="2000" b="1" dirty="0"/>
          </a:p>
          <a:p>
            <a:pPr algn="ctr"/>
            <a:endParaRPr lang="es-MX" sz="1400" b="1" dirty="0">
              <a:solidFill>
                <a:srgbClr val="FF0000"/>
              </a:solidFill>
            </a:endParaRPr>
          </a:p>
        </p:txBody>
      </p:sp>
      <p:pic>
        <p:nvPicPr>
          <p:cNvPr id="6" name="1 Imagen" descr="IMG_5385.JPG"/>
          <p:cNvPicPr>
            <a:picLocks noChangeAspect="1"/>
          </p:cNvPicPr>
          <p:nvPr/>
        </p:nvPicPr>
        <p:blipFill>
          <a:blip r:embed="rId4" cstate="print"/>
          <a:stretch>
            <a:fillRect/>
          </a:stretch>
        </p:blipFill>
        <p:spPr>
          <a:xfrm>
            <a:off x="875983" y="764704"/>
            <a:ext cx="7296417" cy="55227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2492896" y="1371545"/>
            <a:ext cx="4230216" cy="1723549"/>
          </a:xfrm>
          <a:prstGeom prst="rect">
            <a:avLst/>
          </a:prstGeom>
        </p:spPr>
        <p:txBody>
          <a:bodyPr wrap="square">
            <a:spAutoFit/>
          </a:bodyPr>
          <a:lstStyle/>
          <a:p>
            <a:pPr algn="ctr"/>
            <a:r>
              <a:rPr lang="es-MX" sz="1600" b="1" dirty="0">
                <a:latin typeface="Berlin Sans FB Demi" pitchFamily="34" charset="0"/>
                <a:cs typeface="Tunga" pitchFamily="34" charset="0"/>
              </a:rPr>
              <a:t>VII CONGRESO ESTATAL DEL COLEGIO DE PEDIATRIA DE JALISCO</a:t>
            </a:r>
          </a:p>
          <a:p>
            <a:pPr algn="ctr"/>
            <a:r>
              <a:rPr lang="es-MX" sz="1600" b="1" dirty="0">
                <a:latin typeface="Berlin Sans FB Demi" pitchFamily="34" charset="0"/>
                <a:cs typeface="Tunga" pitchFamily="34" charset="0"/>
              </a:rPr>
              <a:t>Y XXXII CONGRESO INTERAMERICANO DE INFECTOLOGIA PEDIATRICA</a:t>
            </a:r>
          </a:p>
          <a:p>
            <a:pPr algn="ctr"/>
            <a:r>
              <a:rPr lang="es-MX" sz="1400" b="1" dirty="0">
                <a:solidFill>
                  <a:schemeClr val="bg1"/>
                </a:solidFill>
                <a:latin typeface="Berlin Sans FB Demi" pitchFamily="34" charset="0"/>
                <a:cs typeface="Tunga" pitchFamily="34" charset="0"/>
              </a:rPr>
              <a:t>Hotel Sheraton Buganvilias, Puerto Vallarta, Jalisco, México</a:t>
            </a:r>
          </a:p>
          <a:p>
            <a:pPr algn="ctr"/>
            <a:r>
              <a:rPr lang="es-MX" sz="1400" b="1" dirty="0">
                <a:solidFill>
                  <a:schemeClr val="bg1"/>
                </a:solidFill>
                <a:latin typeface="Berlin Sans FB Demi" pitchFamily="34" charset="0"/>
                <a:cs typeface="Tunga" pitchFamily="34" charset="0"/>
              </a:rPr>
              <a:t>27 al 30 de noviembre 2013</a:t>
            </a:r>
          </a:p>
        </p:txBody>
      </p:sp>
      <p:sp>
        <p:nvSpPr>
          <p:cNvPr id="5" name="Rectangle 4"/>
          <p:cNvSpPr/>
          <p:nvPr/>
        </p:nvSpPr>
        <p:spPr>
          <a:xfrm>
            <a:off x="2322004" y="4941168"/>
            <a:ext cx="4572000" cy="738664"/>
          </a:xfrm>
          <a:prstGeom prst="rect">
            <a:avLst/>
          </a:prstGeom>
        </p:spPr>
        <p:txBody>
          <a:bodyPr>
            <a:spAutoFit/>
          </a:bodyPr>
          <a:lstStyle/>
          <a:p>
            <a:pPr algn="ctr"/>
            <a:r>
              <a:rPr lang="es-MX" sz="1400" b="1" dirty="0">
                <a:latin typeface="Berlin Sans FB Demi" pitchFamily="34" charset="0"/>
              </a:rPr>
              <a:t>Inscríbete antes del 31 de agosto y aprovecha tu descuento</a:t>
            </a:r>
          </a:p>
          <a:p>
            <a:pPr algn="ctr"/>
            <a:r>
              <a:rPr lang="es-MX" sz="1400" b="1" dirty="0">
                <a:latin typeface="Berlin Sans FB Demi" pitchFamily="34" charset="0"/>
              </a:rPr>
              <a:t>Informes al tel. 35.60.96.15</a:t>
            </a:r>
          </a:p>
        </p:txBody>
      </p:sp>
      <p:pic>
        <p:nvPicPr>
          <p:cNvPr id="11" name="Picture 10"/>
          <p:cNvPicPr>
            <a:picLocks noChangeAspect="1" noChangeArrowheads="1"/>
          </p:cNvPicPr>
          <p:nvPr/>
        </p:nvPicPr>
        <p:blipFill>
          <a:blip r:embed="rId5" cstate="print"/>
          <a:srcRect/>
          <a:stretch>
            <a:fillRect/>
          </a:stretch>
        </p:blipFill>
        <p:spPr bwMode="auto">
          <a:xfrm>
            <a:off x="1547664" y="908720"/>
            <a:ext cx="504056" cy="505909"/>
          </a:xfrm>
          <a:prstGeom prst="rect">
            <a:avLst/>
          </a:prstGeom>
          <a:noFill/>
          <a:ln w="9525">
            <a:noFill/>
            <a:miter lim="800000"/>
            <a:headEnd/>
            <a:tailEnd/>
          </a:ln>
        </p:spPr>
      </p:pic>
      <p:pic>
        <p:nvPicPr>
          <p:cNvPr id="12" name="Picture 11" descr="http://ts2.mm.bing.net/images/thumbnail.aspx?q=4799377500996413&amp;id=62558949f1547b2a0869dfb3bbe845c8"/>
          <p:cNvPicPr>
            <a:picLocks noChangeAspect="1" noChangeArrowheads="1"/>
          </p:cNvPicPr>
          <p:nvPr/>
        </p:nvPicPr>
        <p:blipFill>
          <a:blip r:embed="rId6"/>
          <a:srcRect/>
          <a:stretch>
            <a:fillRect/>
          </a:stretch>
        </p:blipFill>
        <p:spPr bwMode="auto">
          <a:xfrm>
            <a:off x="7208874" y="811661"/>
            <a:ext cx="819510" cy="742968"/>
          </a:xfrm>
          <a:prstGeom prst="rect">
            <a:avLst/>
          </a:prstGeom>
          <a:noFill/>
          <a:ln w="9525">
            <a:noFill/>
            <a:miter lim="800000"/>
            <a:headEnd/>
            <a:tailEnd/>
          </a:ln>
        </p:spPr>
      </p:pic>
      <p:pic>
        <p:nvPicPr>
          <p:cNvPr id="13" name="Picture 12" descr="http://ts1.mm.bing.net/images/thumbnail.aspx?q=4552541442146544&amp;id=c6f08c26846640dbe06f45bbd60a7d9b"/>
          <p:cNvPicPr>
            <a:picLocks noChangeAspect="1" noChangeArrowheads="1"/>
          </p:cNvPicPr>
          <p:nvPr/>
        </p:nvPicPr>
        <p:blipFill>
          <a:blip r:embed="rId7" cstate="print"/>
          <a:srcRect/>
          <a:stretch>
            <a:fillRect/>
          </a:stretch>
        </p:blipFill>
        <p:spPr bwMode="auto">
          <a:xfrm>
            <a:off x="7774356" y="844970"/>
            <a:ext cx="254028" cy="254028"/>
          </a:xfrm>
          <a:prstGeom prst="rect">
            <a:avLst/>
          </a:prstGeom>
          <a:noFill/>
          <a:ln w="9525">
            <a:noFill/>
            <a:miter lim="800000"/>
            <a:headEnd/>
            <a:tailEnd/>
          </a:ln>
        </p:spPr>
      </p:pic>
      <p:pic>
        <p:nvPicPr>
          <p:cNvPr id="14" name="Picture 13"/>
          <p:cNvPicPr>
            <a:picLocks noChangeAspect="1" noChangeArrowheads="1"/>
          </p:cNvPicPr>
          <p:nvPr/>
        </p:nvPicPr>
        <p:blipFill>
          <a:blip r:embed="rId8" cstate="print"/>
          <a:srcRect/>
          <a:stretch>
            <a:fillRect/>
          </a:stretch>
        </p:blipFill>
        <p:spPr bwMode="auto">
          <a:xfrm>
            <a:off x="850605" y="5418221"/>
            <a:ext cx="913083" cy="477054"/>
          </a:xfrm>
          <a:prstGeom prst="rect">
            <a:avLst/>
          </a:prstGeom>
          <a:noFill/>
          <a:ln w="9525">
            <a:noFill/>
            <a:miter lim="800000"/>
            <a:headEnd/>
            <a:tailEnd/>
          </a:ln>
        </p:spPr>
      </p:pic>
      <p:pic>
        <p:nvPicPr>
          <p:cNvPr id="15" name="10 Imagen" descr="imagesCABXMB6Xnnn.JPG"/>
          <p:cNvPicPr>
            <a:picLocks noChangeAspect="1"/>
          </p:cNvPicPr>
          <p:nvPr/>
        </p:nvPicPr>
        <p:blipFill>
          <a:blip r:embed="rId9" cstate="print"/>
          <a:stretch>
            <a:fillRect/>
          </a:stretch>
        </p:blipFill>
        <p:spPr>
          <a:xfrm>
            <a:off x="7672334" y="5078896"/>
            <a:ext cx="500066" cy="678649"/>
          </a:xfrm>
          <a:prstGeom prst="rect">
            <a:avLst/>
          </a:prstGeom>
        </p:spPr>
      </p:pic>
      <p:pic>
        <p:nvPicPr>
          <p:cNvPr id="16" name="Picture 15"/>
          <p:cNvPicPr>
            <a:picLocks noChangeAspect="1" noChangeArrowheads="1"/>
          </p:cNvPicPr>
          <p:nvPr/>
        </p:nvPicPr>
        <p:blipFill>
          <a:blip r:embed="rId10" cstate="print"/>
          <a:srcRect/>
          <a:stretch>
            <a:fillRect/>
          </a:stretch>
        </p:blipFill>
        <p:spPr bwMode="auto">
          <a:xfrm>
            <a:off x="1058203" y="1196752"/>
            <a:ext cx="489461" cy="613900"/>
          </a:xfrm>
          <a:prstGeom prst="rect">
            <a:avLst/>
          </a:prstGeom>
          <a:noFill/>
          <a:ln w="9525">
            <a:noFill/>
            <a:miter lim="800000"/>
            <a:headEnd/>
            <a:tailEnd/>
          </a:ln>
        </p:spPr>
      </p:pic>
      <p:pic>
        <p:nvPicPr>
          <p:cNvPr id="17" name="Picture 16" descr="http://ts1.mm.bing.net/images/thumbnail.aspx?q=4844070939854456&amp;id=46f6cd5142115c595433676d218139fe"/>
          <p:cNvPicPr>
            <a:picLocks noChangeAspect="1" noChangeArrowheads="1"/>
          </p:cNvPicPr>
          <p:nvPr/>
        </p:nvPicPr>
        <p:blipFill>
          <a:blip r:embed="rId11"/>
          <a:srcRect/>
          <a:stretch>
            <a:fillRect/>
          </a:stretch>
        </p:blipFill>
        <p:spPr bwMode="auto">
          <a:xfrm>
            <a:off x="7737647" y="1702166"/>
            <a:ext cx="321756" cy="323643"/>
          </a:xfrm>
          <a:prstGeom prst="rect">
            <a:avLst/>
          </a:prstGeom>
          <a:noFill/>
          <a:ln w="9525">
            <a:noFill/>
            <a:miter lim="800000"/>
            <a:headEnd/>
            <a:tailEnd/>
          </a:ln>
        </p:spPr>
      </p:pic>
    </p:spTree>
    <p:extLst>
      <p:ext uri="{BB962C8B-B14F-4D97-AF65-F5344CB8AC3E}">
        <p14:creationId xmlns:p14="http://schemas.microsoft.com/office/powerpoint/2010/main" val="1248017394"/>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3" name="wind.wav"/>
          </p:stSnd>
        </p:sndAc>
      </p:transition>
    </mc:Choice>
    <mc:Fallback xmlns="">
      <p:transition spd="slow">
        <p:fade/>
        <p:sndAc>
          <p:stSnd>
            <p:snd r:embed="rId12" name="wind.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52736"/>
            <a:ext cx="6400800" cy="685800"/>
          </a:xfrm>
        </p:spPr>
        <p:txBody>
          <a:bodyPr>
            <a:normAutofit/>
          </a:bodyPr>
          <a:lstStyle/>
          <a:p>
            <a:r>
              <a:rPr lang="es-MX" sz="2400" dirty="0" smtClean="0">
                <a:solidFill>
                  <a:srgbClr val="00B050"/>
                </a:solidFill>
                <a:latin typeface="Berlin Sans FB Demi" pitchFamily="34" charset="0"/>
              </a:rPr>
              <a:t>Cuidemos a nuestro planeta</a:t>
            </a:r>
            <a:endParaRPr lang="en-US" sz="2400" dirty="0">
              <a:solidFill>
                <a:srgbClr val="00B050"/>
              </a:solidFill>
              <a:latin typeface="Berlin Sans FB Demi" pitchFamily="34" charset="0"/>
            </a:endParaRPr>
          </a:p>
        </p:txBody>
      </p:sp>
      <p:sp>
        <p:nvSpPr>
          <p:cNvPr id="3" name="Content Placeholder 2"/>
          <p:cNvSpPr>
            <a:spLocks noGrp="1"/>
          </p:cNvSpPr>
          <p:nvPr>
            <p:ph idx="1"/>
          </p:nvPr>
        </p:nvSpPr>
        <p:spPr/>
        <p:txBody>
          <a:bodyPr>
            <a:normAutofit fontScale="77500" lnSpcReduction="20000"/>
          </a:bodyPr>
          <a:lstStyle/>
          <a:p>
            <a:r>
              <a:rPr lang="es-MX" dirty="0" smtClean="0">
                <a:latin typeface="Berlin Sans FB Demi" pitchFamily="34" charset="0"/>
              </a:rPr>
              <a:t>Sabías que un pañal desechable tarda en desintegrarse hasta 300 años. Imagina la cantidad de pañales desechables que hay en los basureros considerando que un bebé utiliza en promedio de 4000 pañales en sus primeros 2 años y medio de vida.</a:t>
            </a:r>
          </a:p>
          <a:p>
            <a:r>
              <a:rPr lang="es-MX" dirty="0" smtClean="0">
                <a:latin typeface="Berlin Sans FB Demi" pitchFamily="34" charset="0"/>
              </a:rPr>
              <a:t>Hoy es el momento del cambio para proteger y restaurar los sistemas ecológicos y poder asegurar que la belleza de nuestro planeta se preserve para las generaciones presentes y futuras.</a:t>
            </a:r>
          </a:p>
          <a:p>
            <a:r>
              <a:rPr lang="es-MX" dirty="0" err="1" smtClean="0">
                <a:solidFill>
                  <a:srgbClr val="00B050"/>
                </a:solidFill>
                <a:latin typeface="Berlin Sans FB Demi" pitchFamily="34" charset="0"/>
              </a:rPr>
              <a:t>Bambus</a:t>
            </a:r>
            <a:r>
              <a:rPr lang="es-MX" dirty="0" smtClean="0">
                <a:latin typeface="Berlin Sans FB Demi" pitchFamily="34" charset="0"/>
              </a:rPr>
              <a:t> te presenta el pañal desechable biodegradable hecho de fibras de bambú. Encuéntralos en </a:t>
            </a:r>
            <a:r>
              <a:rPr lang="es-MX" dirty="0" smtClean="0">
                <a:latin typeface="Berlin Sans FB Demi" pitchFamily="34" charset="0"/>
                <a:hlinkClick r:id="rId3"/>
              </a:rPr>
              <a:t>www.bambus.com.com.mx</a:t>
            </a:r>
            <a:r>
              <a:rPr lang="es-MX" dirty="0" smtClean="0">
                <a:latin typeface="Berlin Sans FB Demi" pitchFamily="34" charset="0"/>
              </a:rPr>
              <a:t>  o al  </a:t>
            </a:r>
            <a:r>
              <a:rPr lang="es-MX" dirty="0">
                <a:latin typeface="Berlin Sans FB Demi" pitchFamily="34" charset="0"/>
              </a:rPr>
              <a:t>t</a:t>
            </a:r>
            <a:r>
              <a:rPr lang="es-MX" dirty="0" smtClean="0">
                <a:latin typeface="Berlin Sans FB Demi" pitchFamily="34" charset="0"/>
              </a:rPr>
              <a:t>el.33 42 7968 y 31 25 28 97  atención personal  con la Sra. Verónica Romero Pérez.</a:t>
            </a:r>
            <a:endParaRPr lang="en-US" dirty="0">
              <a:latin typeface="Berlin Sans FB Demi" pitchFamily="34" charset="0"/>
            </a:endParaRPr>
          </a:p>
        </p:txBody>
      </p:sp>
    </p:spTree>
    <p:extLst>
      <p:ext uri="{BB962C8B-B14F-4D97-AF65-F5344CB8AC3E}">
        <p14:creationId xmlns:p14="http://schemas.microsoft.com/office/powerpoint/2010/main" val="2748434855"/>
      </p:ext>
    </p:extLst>
  </p:cSld>
  <p:clrMapOvr>
    <a:masterClrMapping/>
  </p:clrMapOvr>
  <mc:AlternateContent xmlns:mc="http://schemas.openxmlformats.org/markup-compatibility/2006" xmlns:p14="http://schemas.microsoft.com/office/powerpoint/2010/main">
    <mc:Choice Requires="p14">
      <p:transition spd="slow" p14:dur="2000">
        <p14:ripple/>
        <p:sndAc>
          <p:stSnd>
            <p:snd r:embed="rId2" name="wind.wav"/>
          </p:stSnd>
        </p:sndAc>
      </p:transition>
    </mc:Choice>
    <mc:Fallback xmlns="">
      <p:transition spd="slow">
        <p:fade/>
        <p:sndAc>
          <p:stSnd>
            <p:snd r:embed="rId4" name="wind.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645830"/>
            <a:ext cx="8229600" cy="1143000"/>
          </a:xfrm>
        </p:spPr>
        <p:txBody>
          <a:bodyPr/>
          <a:lstStyle/>
          <a:p>
            <a:r>
              <a:rPr lang="es-MX" sz="2400" dirty="0" smtClean="0"/>
              <a:t>SECCION DE OCIO</a:t>
            </a:r>
            <a:r>
              <a:rPr lang="es-MX" sz="4400" dirty="0" smtClean="0"/>
              <a:t>. </a:t>
            </a:r>
            <a:endParaRPr lang="es-MX" sz="4400" dirty="0"/>
          </a:p>
        </p:txBody>
      </p:sp>
      <p:sp>
        <p:nvSpPr>
          <p:cNvPr id="3" name="2 Marcador de contenido"/>
          <p:cNvSpPr>
            <a:spLocks noGrp="1"/>
          </p:cNvSpPr>
          <p:nvPr>
            <p:ph idx="1"/>
          </p:nvPr>
        </p:nvSpPr>
        <p:spPr>
          <a:xfrm>
            <a:off x="1115617" y="3356992"/>
            <a:ext cx="2880319" cy="2088232"/>
          </a:xfrm>
          <a:ln w="25400" cmpd="sng">
            <a:solidFill>
              <a:schemeClr val="accent2">
                <a:lumMod val="75000"/>
              </a:schemeClr>
            </a:solidFill>
          </a:ln>
        </p:spPr>
        <p:txBody>
          <a:bodyPr>
            <a:normAutofit fontScale="92500"/>
          </a:bodyPr>
          <a:lstStyle/>
          <a:p>
            <a:pPr marL="0" indent="0">
              <a:buNone/>
            </a:pPr>
            <a:r>
              <a:rPr lang="es-MX" sz="1800" i="1" dirty="0" smtClean="0">
                <a:latin typeface="Segoe Print" pitchFamily="2" charset="0"/>
              </a:rPr>
              <a:t>LA FRASE DEL MES.</a:t>
            </a:r>
            <a:endParaRPr lang="es-MX" i="1" dirty="0">
              <a:solidFill>
                <a:srgbClr val="C00000"/>
              </a:solidFill>
              <a:latin typeface="Segoe Print" pitchFamily="2" charset="0"/>
            </a:endParaRPr>
          </a:p>
          <a:p>
            <a:pPr marL="0" indent="0">
              <a:buNone/>
            </a:pPr>
            <a:r>
              <a:rPr lang="es-MX" sz="1800" b="1" i="1" dirty="0" smtClean="0">
                <a:solidFill>
                  <a:srgbClr val="7030A0"/>
                </a:solidFill>
                <a:latin typeface="Papyrus" pitchFamily="66" charset="0"/>
              </a:rPr>
              <a:t>“</a:t>
            </a:r>
            <a:r>
              <a:rPr lang="es-MX" b="1" i="1" dirty="0" smtClean="0">
                <a:solidFill>
                  <a:srgbClr val="7030A0"/>
                </a:solidFill>
                <a:latin typeface="Papyrus" pitchFamily="66" charset="0"/>
              </a:rPr>
              <a:t>…. siempre seguir cambiando lo bueno por lo mejor”</a:t>
            </a:r>
          </a:p>
          <a:p>
            <a:pPr marL="0" indent="0">
              <a:buNone/>
            </a:pPr>
            <a:r>
              <a:rPr lang="es-MX" sz="1800" b="1" i="1" dirty="0">
                <a:solidFill>
                  <a:srgbClr val="7030A0"/>
                </a:solidFill>
                <a:latin typeface="Papyrus" pitchFamily="66" charset="0"/>
              </a:rPr>
              <a:t> </a:t>
            </a:r>
            <a:r>
              <a:rPr lang="es-MX" sz="1800" b="1" i="1" dirty="0" smtClean="0">
                <a:solidFill>
                  <a:srgbClr val="7030A0"/>
                </a:solidFill>
                <a:latin typeface="Papyrus" pitchFamily="66" charset="0"/>
              </a:rPr>
              <a:t>                       RGR</a:t>
            </a:r>
          </a:p>
          <a:p>
            <a:pPr marL="0" indent="0">
              <a:buNone/>
            </a:pPr>
            <a:endParaRPr lang="es-MX" b="1" i="1" dirty="0" smtClean="0">
              <a:solidFill>
                <a:srgbClr val="7030A0"/>
              </a:solidFill>
              <a:latin typeface="Papyrus" pitchFamily="66" charset="0"/>
            </a:endParaRPr>
          </a:p>
        </p:txBody>
      </p:sp>
      <p:pic>
        <p:nvPicPr>
          <p:cNvPr id="5124" name="Picture 4" descr="http://photos-g.ak.fbcdn.net/hphotos-ak-ash3/561006_416930288356392_585372234_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5" y="-38522275"/>
            <a:ext cx="1714500" cy="1704975"/>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4959258" y="2276872"/>
            <a:ext cx="2925110" cy="830997"/>
          </a:xfrm>
          <a:prstGeom prst="rect">
            <a:avLst/>
          </a:prstGeom>
          <a:noFill/>
        </p:spPr>
        <p:txBody>
          <a:bodyPr wrap="square" rtlCol="0">
            <a:spAutoFit/>
          </a:bodyPr>
          <a:lstStyle/>
          <a:p>
            <a:r>
              <a:rPr lang="es-MX" sz="1200" b="1" dirty="0" err="1" smtClean="0">
                <a:solidFill>
                  <a:srgbClr val="7030A0"/>
                </a:solidFill>
              </a:rPr>
              <a:t>Imágen</a:t>
            </a:r>
            <a:r>
              <a:rPr lang="es-MX" sz="1200" b="1" dirty="0" smtClean="0">
                <a:solidFill>
                  <a:srgbClr val="7030A0"/>
                </a:solidFill>
              </a:rPr>
              <a:t> del recuerdo, momento de la inauguración de la primera casa del Colegio de Pediatría de Jalisco por  el Dr. Antonio Luévanos V. 2008-2010</a:t>
            </a:r>
            <a:endParaRPr lang="es-MX" sz="1200" b="1" dirty="0">
              <a:solidFill>
                <a:srgbClr val="7030A0"/>
              </a:solidFill>
            </a:endParaRPr>
          </a:p>
        </p:txBody>
      </p:sp>
      <p:pic>
        <p:nvPicPr>
          <p:cNvPr id="7" name="Picture 2" descr="C:\Users\ROMAN\Pictures\Colegio de Pediatria\IMG_324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3235" y="3212976"/>
            <a:ext cx="3036869" cy="227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080097"/>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3" name="wind.wav"/>
          </p:stSnd>
        </p:sndAc>
      </p:transition>
    </mc:Choice>
    <mc:Fallback xmlns="">
      <p:transition spd="slow">
        <p:fade/>
        <p:sndAc>
          <p:stSnd>
            <p:snd r:embed="rId6" name="wind.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91680" y="1340768"/>
            <a:ext cx="5832648" cy="1046440"/>
          </a:xfrm>
          <a:prstGeom prst="rect">
            <a:avLst/>
          </a:prstGeom>
        </p:spPr>
        <p:txBody>
          <a:bodyPr wrap="square">
            <a:spAutoFit/>
          </a:bodyPr>
          <a:lstStyle/>
          <a:p>
            <a:pPr algn="ctr"/>
            <a:endParaRPr lang="es-MX" sz="1400" b="1" dirty="0">
              <a:solidFill>
                <a:srgbClr val="7030A0"/>
              </a:solidFill>
            </a:endParaRPr>
          </a:p>
          <a:p>
            <a:pPr algn="ctr"/>
            <a:r>
              <a:rPr lang="es-MX" sz="1400" b="1" dirty="0">
                <a:solidFill>
                  <a:srgbClr val="7030A0"/>
                </a:solidFill>
              </a:rPr>
              <a:t>   </a:t>
            </a:r>
          </a:p>
          <a:p>
            <a:pPr algn="ctr"/>
            <a:endParaRPr lang="es-MX" sz="2000" b="1" dirty="0"/>
          </a:p>
          <a:p>
            <a:pPr algn="ctr"/>
            <a:endParaRPr lang="es-MX" sz="1400" b="1" dirty="0">
              <a:solidFill>
                <a:srgbClr val="FF0000"/>
              </a:solidFill>
            </a:endParaRPr>
          </a:p>
        </p:txBody>
      </p:sp>
      <p:pic>
        <p:nvPicPr>
          <p:cNvPr id="6" name="1 Imagen" descr="IMG_5385.JPG"/>
          <p:cNvPicPr>
            <a:picLocks noChangeAspect="1"/>
          </p:cNvPicPr>
          <p:nvPr/>
        </p:nvPicPr>
        <p:blipFill>
          <a:blip r:embed="rId4" cstate="print"/>
          <a:stretch>
            <a:fillRect/>
          </a:stretch>
        </p:blipFill>
        <p:spPr>
          <a:xfrm>
            <a:off x="875983" y="764704"/>
            <a:ext cx="7296417" cy="55227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2492896" y="1371545"/>
            <a:ext cx="4230216" cy="1723549"/>
          </a:xfrm>
          <a:prstGeom prst="rect">
            <a:avLst/>
          </a:prstGeom>
        </p:spPr>
        <p:txBody>
          <a:bodyPr wrap="square">
            <a:spAutoFit/>
          </a:bodyPr>
          <a:lstStyle/>
          <a:p>
            <a:pPr algn="ctr"/>
            <a:r>
              <a:rPr lang="es-MX" sz="1600" b="1" dirty="0">
                <a:latin typeface="Berlin Sans FB Demi" pitchFamily="34" charset="0"/>
                <a:cs typeface="Tunga" pitchFamily="34" charset="0"/>
              </a:rPr>
              <a:t>VII CONGRESO ESTATAL DEL COLEGIO DE PEDIATRIA DE JALISCO</a:t>
            </a:r>
          </a:p>
          <a:p>
            <a:pPr algn="ctr"/>
            <a:r>
              <a:rPr lang="es-MX" sz="1600" b="1" dirty="0">
                <a:latin typeface="Berlin Sans FB Demi" pitchFamily="34" charset="0"/>
                <a:cs typeface="Tunga" pitchFamily="34" charset="0"/>
              </a:rPr>
              <a:t>Y XXXII CONGRESO INTERAMERICANO DE INFECTOLOGIA PEDIATRICA</a:t>
            </a:r>
          </a:p>
          <a:p>
            <a:pPr algn="ctr"/>
            <a:r>
              <a:rPr lang="es-MX" sz="1400" b="1" dirty="0">
                <a:solidFill>
                  <a:schemeClr val="bg1"/>
                </a:solidFill>
                <a:latin typeface="Berlin Sans FB Demi" pitchFamily="34" charset="0"/>
                <a:cs typeface="Tunga" pitchFamily="34" charset="0"/>
              </a:rPr>
              <a:t>Hotel Sheraton Buganvilias, Puerto Vallarta, Jalisco, México</a:t>
            </a:r>
          </a:p>
          <a:p>
            <a:pPr algn="ctr"/>
            <a:r>
              <a:rPr lang="es-MX" sz="1400" b="1" dirty="0">
                <a:solidFill>
                  <a:schemeClr val="bg1"/>
                </a:solidFill>
                <a:latin typeface="Berlin Sans FB Demi" pitchFamily="34" charset="0"/>
                <a:cs typeface="Tunga" pitchFamily="34" charset="0"/>
              </a:rPr>
              <a:t>27 al 30 de noviembre 2013</a:t>
            </a:r>
          </a:p>
        </p:txBody>
      </p:sp>
      <p:sp>
        <p:nvSpPr>
          <p:cNvPr id="5" name="Rectangle 4"/>
          <p:cNvSpPr/>
          <p:nvPr/>
        </p:nvSpPr>
        <p:spPr>
          <a:xfrm>
            <a:off x="2322004" y="4941168"/>
            <a:ext cx="4572000" cy="738664"/>
          </a:xfrm>
          <a:prstGeom prst="rect">
            <a:avLst/>
          </a:prstGeom>
        </p:spPr>
        <p:txBody>
          <a:bodyPr>
            <a:spAutoFit/>
          </a:bodyPr>
          <a:lstStyle/>
          <a:p>
            <a:pPr algn="ctr"/>
            <a:r>
              <a:rPr lang="es-MX" sz="1400" b="1" dirty="0">
                <a:latin typeface="Berlin Sans FB Demi" pitchFamily="34" charset="0"/>
              </a:rPr>
              <a:t>Inscríbete antes del 31 de agosto y aprovecha tu descuento</a:t>
            </a:r>
          </a:p>
          <a:p>
            <a:pPr algn="ctr"/>
            <a:r>
              <a:rPr lang="es-MX" sz="1400" b="1" dirty="0">
                <a:latin typeface="Berlin Sans FB Demi" pitchFamily="34" charset="0"/>
              </a:rPr>
              <a:t>Informes al tel. 35.60.96.15</a:t>
            </a:r>
          </a:p>
        </p:txBody>
      </p:sp>
      <p:pic>
        <p:nvPicPr>
          <p:cNvPr id="11" name="Picture 10"/>
          <p:cNvPicPr>
            <a:picLocks noChangeAspect="1" noChangeArrowheads="1"/>
          </p:cNvPicPr>
          <p:nvPr/>
        </p:nvPicPr>
        <p:blipFill>
          <a:blip r:embed="rId5" cstate="print"/>
          <a:srcRect/>
          <a:stretch>
            <a:fillRect/>
          </a:stretch>
        </p:blipFill>
        <p:spPr bwMode="auto">
          <a:xfrm>
            <a:off x="1547664" y="908720"/>
            <a:ext cx="504056" cy="505909"/>
          </a:xfrm>
          <a:prstGeom prst="rect">
            <a:avLst/>
          </a:prstGeom>
          <a:noFill/>
          <a:ln w="9525">
            <a:noFill/>
            <a:miter lim="800000"/>
            <a:headEnd/>
            <a:tailEnd/>
          </a:ln>
        </p:spPr>
      </p:pic>
      <p:pic>
        <p:nvPicPr>
          <p:cNvPr id="12" name="Picture 11" descr="http://ts2.mm.bing.net/images/thumbnail.aspx?q=4799377500996413&amp;id=62558949f1547b2a0869dfb3bbe845c8"/>
          <p:cNvPicPr>
            <a:picLocks noChangeAspect="1" noChangeArrowheads="1"/>
          </p:cNvPicPr>
          <p:nvPr/>
        </p:nvPicPr>
        <p:blipFill>
          <a:blip r:embed="rId6"/>
          <a:srcRect/>
          <a:stretch>
            <a:fillRect/>
          </a:stretch>
        </p:blipFill>
        <p:spPr bwMode="auto">
          <a:xfrm>
            <a:off x="7208874" y="811661"/>
            <a:ext cx="819510" cy="742968"/>
          </a:xfrm>
          <a:prstGeom prst="rect">
            <a:avLst/>
          </a:prstGeom>
          <a:noFill/>
          <a:ln w="9525">
            <a:noFill/>
            <a:miter lim="800000"/>
            <a:headEnd/>
            <a:tailEnd/>
          </a:ln>
        </p:spPr>
      </p:pic>
      <p:pic>
        <p:nvPicPr>
          <p:cNvPr id="13" name="Picture 12" descr="http://ts1.mm.bing.net/images/thumbnail.aspx?q=4552541442146544&amp;id=c6f08c26846640dbe06f45bbd60a7d9b"/>
          <p:cNvPicPr>
            <a:picLocks noChangeAspect="1" noChangeArrowheads="1"/>
          </p:cNvPicPr>
          <p:nvPr/>
        </p:nvPicPr>
        <p:blipFill>
          <a:blip r:embed="rId7" cstate="print"/>
          <a:srcRect/>
          <a:stretch>
            <a:fillRect/>
          </a:stretch>
        </p:blipFill>
        <p:spPr bwMode="auto">
          <a:xfrm>
            <a:off x="7774356" y="844970"/>
            <a:ext cx="254028" cy="254028"/>
          </a:xfrm>
          <a:prstGeom prst="rect">
            <a:avLst/>
          </a:prstGeom>
          <a:noFill/>
          <a:ln w="9525">
            <a:noFill/>
            <a:miter lim="800000"/>
            <a:headEnd/>
            <a:tailEnd/>
          </a:ln>
        </p:spPr>
      </p:pic>
      <p:pic>
        <p:nvPicPr>
          <p:cNvPr id="14" name="Picture 13"/>
          <p:cNvPicPr>
            <a:picLocks noChangeAspect="1" noChangeArrowheads="1"/>
          </p:cNvPicPr>
          <p:nvPr/>
        </p:nvPicPr>
        <p:blipFill>
          <a:blip r:embed="rId8" cstate="print"/>
          <a:srcRect/>
          <a:stretch>
            <a:fillRect/>
          </a:stretch>
        </p:blipFill>
        <p:spPr bwMode="auto">
          <a:xfrm>
            <a:off x="850605" y="5418221"/>
            <a:ext cx="913083" cy="477054"/>
          </a:xfrm>
          <a:prstGeom prst="rect">
            <a:avLst/>
          </a:prstGeom>
          <a:noFill/>
          <a:ln w="9525">
            <a:noFill/>
            <a:miter lim="800000"/>
            <a:headEnd/>
            <a:tailEnd/>
          </a:ln>
        </p:spPr>
      </p:pic>
      <p:pic>
        <p:nvPicPr>
          <p:cNvPr id="15" name="10 Imagen" descr="imagesCABXMB6Xnnn.JPG"/>
          <p:cNvPicPr>
            <a:picLocks noChangeAspect="1"/>
          </p:cNvPicPr>
          <p:nvPr/>
        </p:nvPicPr>
        <p:blipFill>
          <a:blip r:embed="rId9" cstate="print"/>
          <a:stretch>
            <a:fillRect/>
          </a:stretch>
        </p:blipFill>
        <p:spPr>
          <a:xfrm>
            <a:off x="7672334" y="5078896"/>
            <a:ext cx="500066" cy="678649"/>
          </a:xfrm>
          <a:prstGeom prst="rect">
            <a:avLst/>
          </a:prstGeom>
        </p:spPr>
      </p:pic>
      <p:pic>
        <p:nvPicPr>
          <p:cNvPr id="16" name="Picture 15"/>
          <p:cNvPicPr>
            <a:picLocks noChangeAspect="1" noChangeArrowheads="1"/>
          </p:cNvPicPr>
          <p:nvPr/>
        </p:nvPicPr>
        <p:blipFill>
          <a:blip r:embed="rId10" cstate="print"/>
          <a:srcRect/>
          <a:stretch>
            <a:fillRect/>
          </a:stretch>
        </p:blipFill>
        <p:spPr bwMode="auto">
          <a:xfrm>
            <a:off x="1058203" y="1196752"/>
            <a:ext cx="489461" cy="613900"/>
          </a:xfrm>
          <a:prstGeom prst="rect">
            <a:avLst/>
          </a:prstGeom>
          <a:noFill/>
          <a:ln w="9525">
            <a:noFill/>
            <a:miter lim="800000"/>
            <a:headEnd/>
            <a:tailEnd/>
          </a:ln>
        </p:spPr>
      </p:pic>
      <p:pic>
        <p:nvPicPr>
          <p:cNvPr id="17" name="Picture 16" descr="http://ts1.mm.bing.net/images/thumbnail.aspx?q=4844070939854456&amp;id=46f6cd5142115c595433676d218139fe"/>
          <p:cNvPicPr>
            <a:picLocks noChangeAspect="1" noChangeArrowheads="1"/>
          </p:cNvPicPr>
          <p:nvPr/>
        </p:nvPicPr>
        <p:blipFill>
          <a:blip r:embed="rId11"/>
          <a:srcRect/>
          <a:stretch>
            <a:fillRect/>
          </a:stretch>
        </p:blipFill>
        <p:spPr bwMode="auto">
          <a:xfrm>
            <a:off x="7737647" y="1702166"/>
            <a:ext cx="321756" cy="323643"/>
          </a:xfrm>
          <a:prstGeom prst="rect">
            <a:avLst/>
          </a:prstGeom>
          <a:noFill/>
          <a:ln w="9525">
            <a:noFill/>
            <a:miter lim="800000"/>
            <a:headEnd/>
            <a:tailEnd/>
          </a:ln>
        </p:spPr>
      </p:pic>
    </p:spTree>
    <p:extLst>
      <p:ext uri="{BB962C8B-B14F-4D97-AF65-F5344CB8AC3E}">
        <p14:creationId xmlns:p14="http://schemas.microsoft.com/office/powerpoint/2010/main" val="2743589962"/>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3" name="wind.wav"/>
          </p:stSnd>
        </p:sndAc>
      </p:transition>
    </mc:Choice>
    <mc:Fallback xmlns="">
      <p:transition spd="slow">
        <p:fade/>
        <p:sndAc>
          <p:stSnd>
            <p:snd r:embed="rId12" name="wind.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87016"/>
            <a:ext cx="6400800" cy="685800"/>
          </a:xfrm>
        </p:spPr>
        <p:txBody>
          <a:bodyPr>
            <a:normAutofit/>
          </a:bodyPr>
          <a:lstStyle/>
          <a:p>
            <a:r>
              <a:rPr lang="es-ES" sz="2400" b="1" dirty="0" smtClean="0">
                <a:latin typeface="Berlin Sans FB Demi" pitchFamily="34" charset="0"/>
              </a:rPr>
              <a:t>NUEVO DOMICILIO DEL COLEGIO</a:t>
            </a:r>
            <a:endParaRPr lang="es-ES" sz="2400" b="1" dirty="0">
              <a:latin typeface="Berlin Sans FB Demi" pitchFamily="34" charset="0"/>
            </a:endParaRPr>
          </a:p>
        </p:txBody>
      </p:sp>
      <p:sp>
        <p:nvSpPr>
          <p:cNvPr id="3" name="Content Placeholder 2"/>
          <p:cNvSpPr>
            <a:spLocks noGrp="1"/>
          </p:cNvSpPr>
          <p:nvPr>
            <p:ph idx="1"/>
          </p:nvPr>
        </p:nvSpPr>
        <p:spPr/>
        <p:txBody>
          <a:bodyPr>
            <a:normAutofit fontScale="92500"/>
          </a:bodyPr>
          <a:lstStyle/>
          <a:p>
            <a:pPr>
              <a:buNone/>
            </a:pPr>
            <a:r>
              <a:rPr lang="es-ES" dirty="0" smtClean="0">
                <a:latin typeface="Berlin Sans FB Demi" pitchFamily="34" charset="0"/>
              </a:rPr>
              <a:t>Estimados socios: les informamos que a partir del 1º. de Abril del 2013 las oficinas del </a:t>
            </a:r>
            <a:r>
              <a:rPr lang="es-ES" b="1" dirty="0" smtClean="0">
                <a:latin typeface="Berlin Sans FB Demi" pitchFamily="34" charset="0"/>
              </a:rPr>
              <a:t>Colegio de Pediatría de Jalisco </a:t>
            </a:r>
            <a:r>
              <a:rPr lang="es-ES" dirty="0" smtClean="0">
                <a:latin typeface="Berlin Sans FB Demi" pitchFamily="34" charset="0"/>
              </a:rPr>
              <a:t>están a sus órdenes en su nuevo domicilio, ubicado en la calle de </a:t>
            </a:r>
            <a:r>
              <a:rPr lang="es-ES" b="1" dirty="0" smtClean="0">
                <a:solidFill>
                  <a:srgbClr val="C00000"/>
                </a:solidFill>
                <a:latin typeface="Berlin Sans FB Demi" pitchFamily="34" charset="0"/>
              </a:rPr>
              <a:t>Andrés Terán No. 1283 Fraccionamiento Lomas del Country (casi esquina con Av. Plan de San Luis) </a:t>
            </a:r>
            <a:r>
              <a:rPr lang="es-ES" dirty="0" smtClean="0">
                <a:latin typeface="Berlin Sans FB Demi" pitchFamily="34" charset="0"/>
              </a:rPr>
              <a:t>esperamos pronto verlos por aquí y seguirles atendiendo como Ustedes se lo merecen. </a:t>
            </a:r>
          </a:p>
          <a:p>
            <a:pPr>
              <a:buNone/>
            </a:pPr>
            <a:r>
              <a:rPr lang="es-ES" dirty="0" smtClean="0">
                <a:latin typeface="Berlin Sans FB Demi" pitchFamily="34" charset="0"/>
              </a:rPr>
              <a:t>                   El teléfono seguirá siendo el mismo 35-60-96-15.</a:t>
            </a:r>
            <a:endParaRPr lang="es-ES" dirty="0">
              <a:latin typeface="Berlin Sans FB Dem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ripple/>
        <p:sndAc>
          <p:stSnd>
            <p:snd r:embed="rId2" name="wind.wav"/>
          </p:stSnd>
        </p:sndAc>
      </p:transition>
    </mc:Choice>
    <mc:Fallback xmlns="">
      <p:transition spd="slow">
        <p:fade/>
        <p:sndAc>
          <p:stSnd>
            <p:snd r:embed="rId3" name="wind.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92696"/>
            <a:ext cx="6400800" cy="1000472"/>
          </a:xfrm>
        </p:spPr>
        <p:txBody>
          <a:bodyPr>
            <a:normAutofit/>
          </a:bodyPr>
          <a:lstStyle/>
          <a:p>
            <a:r>
              <a:rPr lang="es-MX" sz="2400" dirty="0" smtClean="0">
                <a:solidFill>
                  <a:srgbClr val="0070C0"/>
                </a:solidFill>
              </a:rPr>
              <a:t/>
            </a:r>
            <a:br>
              <a:rPr lang="es-MX" sz="2400" dirty="0" smtClean="0">
                <a:solidFill>
                  <a:srgbClr val="0070C0"/>
                </a:solidFill>
              </a:rPr>
            </a:br>
            <a:r>
              <a:rPr lang="es-MX" sz="1800" dirty="0" smtClean="0">
                <a:solidFill>
                  <a:srgbClr val="0070C0"/>
                </a:solidFill>
                <a:latin typeface="Berlin Sans FB Demi" pitchFamily="34" charset="0"/>
              </a:rPr>
              <a:t>mesa directiva 2012-2014</a:t>
            </a:r>
            <a:endParaRPr lang="en-US" sz="1800" dirty="0">
              <a:solidFill>
                <a:srgbClr val="0070C0"/>
              </a:solidFill>
              <a:latin typeface="Berlin Sans FB Demi" pitchFamily="34" charset="0"/>
            </a:endParaRPr>
          </a:p>
        </p:txBody>
      </p:sp>
      <p:sp>
        <p:nvSpPr>
          <p:cNvPr id="3" name="Content Placeholder 2"/>
          <p:cNvSpPr>
            <a:spLocks noGrp="1"/>
          </p:cNvSpPr>
          <p:nvPr>
            <p:ph idx="1"/>
          </p:nvPr>
        </p:nvSpPr>
        <p:spPr>
          <a:xfrm>
            <a:off x="1771600" y="2438400"/>
            <a:ext cx="6400800" cy="3048001"/>
          </a:xfrm>
        </p:spPr>
        <p:txBody>
          <a:bodyPr>
            <a:normAutofit fontScale="92500" lnSpcReduction="10000"/>
          </a:bodyPr>
          <a:lstStyle/>
          <a:p>
            <a:pPr indent="0">
              <a:buNone/>
            </a:pPr>
            <a:r>
              <a:rPr lang="es-MX" dirty="0">
                <a:latin typeface="Berlin Sans FB Demi" pitchFamily="34" charset="0"/>
              </a:rPr>
              <a:t> </a:t>
            </a:r>
            <a:r>
              <a:rPr lang="es-MX" dirty="0" smtClean="0">
                <a:latin typeface="Berlin Sans FB Demi" pitchFamily="34" charset="0"/>
              </a:rPr>
              <a:t>Dr. Román González Rubio            </a:t>
            </a:r>
            <a:r>
              <a:rPr lang="es-MX" dirty="0" smtClean="0">
                <a:solidFill>
                  <a:srgbClr val="0070C0"/>
                </a:solidFill>
                <a:latin typeface="Berlin Sans FB Demi" pitchFamily="34" charset="0"/>
              </a:rPr>
              <a:t>Presidente  </a:t>
            </a:r>
          </a:p>
          <a:p>
            <a:pPr indent="0">
              <a:buNone/>
            </a:pPr>
            <a:r>
              <a:rPr lang="es-MX" dirty="0" smtClean="0">
                <a:latin typeface="Berlin Sans FB Demi" pitchFamily="34" charset="0"/>
              </a:rPr>
              <a:t> Dr. Luis Gustavo Orozco Alatorre  </a:t>
            </a:r>
            <a:r>
              <a:rPr lang="es-MX" dirty="0" smtClean="0">
                <a:solidFill>
                  <a:srgbClr val="0070C0"/>
                </a:solidFill>
                <a:latin typeface="Berlin Sans FB Demi" pitchFamily="34" charset="0"/>
              </a:rPr>
              <a:t>Vicepresidente  </a:t>
            </a:r>
          </a:p>
          <a:p>
            <a:pPr indent="0">
              <a:buNone/>
            </a:pPr>
            <a:r>
              <a:rPr lang="es-MX" dirty="0">
                <a:latin typeface="Berlin Sans FB Demi" pitchFamily="34" charset="0"/>
              </a:rPr>
              <a:t> </a:t>
            </a:r>
            <a:r>
              <a:rPr lang="es-MX" dirty="0" smtClean="0">
                <a:latin typeface="Berlin Sans FB Demi" pitchFamily="34" charset="0"/>
              </a:rPr>
              <a:t>Dra. Karina Mendoza Gallo            </a:t>
            </a:r>
            <a:r>
              <a:rPr lang="es-MX" dirty="0" smtClean="0">
                <a:solidFill>
                  <a:srgbClr val="0070C0"/>
                </a:solidFill>
                <a:latin typeface="Berlin Sans FB Demi" pitchFamily="34" charset="0"/>
              </a:rPr>
              <a:t>Tesorero</a:t>
            </a:r>
          </a:p>
          <a:p>
            <a:pPr indent="0">
              <a:buNone/>
            </a:pPr>
            <a:r>
              <a:rPr lang="es-MX" dirty="0" smtClean="0">
                <a:latin typeface="Berlin Sans FB Demi" pitchFamily="34" charset="0"/>
              </a:rPr>
              <a:t>  Dr. Alberto Valencia Castellanos   </a:t>
            </a:r>
            <a:r>
              <a:rPr lang="es-MX" dirty="0" smtClean="0">
                <a:solidFill>
                  <a:srgbClr val="0070C0"/>
                </a:solidFill>
                <a:latin typeface="Berlin Sans FB Demi" pitchFamily="34" charset="0"/>
              </a:rPr>
              <a:t>Secretario</a:t>
            </a:r>
          </a:p>
          <a:p>
            <a:pPr indent="0">
              <a:buNone/>
            </a:pPr>
            <a:r>
              <a:rPr lang="es-MX" dirty="0" smtClean="0">
                <a:latin typeface="Berlin Sans FB Demi" pitchFamily="34" charset="0"/>
              </a:rPr>
              <a:t>  Dr. Antonio Luévanos Velázquez  </a:t>
            </a:r>
            <a:r>
              <a:rPr lang="es-MX" dirty="0" smtClean="0">
                <a:solidFill>
                  <a:srgbClr val="0070C0"/>
                </a:solidFill>
                <a:latin typeface="Berlin Sans FB Demi" pitchFamily="34" charset="0"/>
              </a:rPr>
              <a:t>Secretario de Acción Política</a:t>
            </a:r>
          </a:p>
          <a:p>
            <a:pPr indent="0">
              <a:buNone/>
            </a:pPr>
            <a:r>
              <a:rPr lang="es-MX" dirty="0" smtClean="0">
                <a:latin typeface="Berlin Sans FB Demi" pitchFamily="34" charset="0"/>
              </a:rPr>
              <a:t>  Dr. Horacio Padilla Muñóz            </a:t>
            </a:r>
            <a:r>
              <a:rPr lang="es-MX" dirty="0" smtClean="0">
                <a:solidFill>
                  <a:srgbClr val="0070C0"/>
                </a:solidFill>
                <a:latin typeface="Berlin Sans FB Demi" pitchFamily="34" charset="0"/>
              </a:rPr>
              <a:t>Secretario vitalicio </a:t>
            </a:r>
          </a:p>
          <a:p>
            <a:pPr indent="0">
              <a:buNone/>
            </a:pPr>
            <a:r>
              <a:rPr lang="es-MX" dirty="0" smtClean="0">
                <a:latin typeface="Berlin Sans FB Demi" pitchFamily="34" charset="0"/>
              </a:rPr>
              <a:t>  Lic. Getzemaní Rodríguez Mares  </a:t>
            </a:r>
            <a:r>
              <a:rPr lang="es-MX" dirty="0" smtClean="0">
                <a:solidFill>
                  <a:srgbClr val="0070C0"/>
                </a:solidFill>
                <a:latin typeface="Berlin Sans FB Demi" pitchFamily="34" charset="0"/>
              </a:rPr>
              <a:t>Asistente de presidencia</a:t>
            </a:r>
            <a:endParaRPr lang="en-US" dirty="0" smtClean="0">
              <a:solidFill>
                <a:srgbClr val="0070C0"/>
              </a:solidFill>
              <a:latin typeface="Berlin Sans FB Demi" pitchFamily="34" charset="0"/>
            </a:endParaRPr>
          </a:p>
          <a:p>
            <a:pPr indent="0">
              <a:buNone/>
            </a:pPr>
            <a:endParaRPr lang="en-US" dirty="0"/>
          </a:p>
        </p:txBody>
      </p:sp>
    </p:spTree>
    <p:extLst>
      <p:ext uri="{BB962C8B-B14F-4D97-AF65-F5344CB8AC3E}">
        <p14:creationId xmlns:p14="http://schemas.microsoft.com/office/powerpoint/2010/main" val="46287808"/>
      </p:ext>
    </p:extLst>
  </p:cSld>
  <p:clrMapOvr>
    <a:masterClrMapping/>
  </p:clrMapOvr>
  <mc:AlternateContent xmlns:mc="http://schemas.openxmlformats.org/markup-compatibility/2006" xmlns:p14="http://schemas.microsoft.com/office/powerpoint/2010/main">
    <mc:Choice Requires="p14">
      <p:transition spd="slow" p14:dur="2000">
        <p14:ripple/>
        <p:sndAc>
          <p:stSnd>
            <p:snd r:embed="rId3" name="wind.wav"/>
          </p:stSnd>
        </p:sndAc>
      </p:transition>
    </mc:Choice>
    <mc:Fallback xmlns="">
      <p:transition spd="slow">
        <p:fade/>
        <p:sndAc>
          <p:stSnd>
            <p:snd r:embed="rId4" name="wind.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639963"/>
            <a:ext cx="8229600" cy="4389437"/>
          </a:xfrm>
        </p:spPr>
        <p:txBody>
          <a:bodyPr>
            <a:normAutofit/>
          </a:bodyPr>
          <a:lstStyle/>
          <a:p>
            <a:pPr marL="0" indent="0" algn="ctr">
              <a:buNone/>
            </a:pPr>
            <a:endParaRPr lang="es-MX" sz="8000" dirty="0" smtClean="0"/>
          </a:p>
          <a:p>
            <a:pPr marL="0" indent="0" algn="ctr">
              <a:buNone/>
            </a:pPr>
            <a:endParaRPr lang="es-MX" sz="2400" dirty="0" smtClean="0"/>
          </a:p>
          <a:p>
            <a:pPr marL="0" indent="0" algn="ctr">
              <a:buNone/>
            </a:pPr>
            <a:r>
              <a:rPr lang="es-MX" sz="1600" b="1" dirty="0" smtClean="0">
                <a:latin typeface="Berlin Sans FB Demi" pitchFamily="34" charset="0"/>
              </a:rPr>
              <a:t>ESPEREN NUESTRA PROXIMA EDICION INFORMATIVA</a:t>
            </a:r>
            <a:endParaRPr lang="es-MX" sz="1600" b="1" dirty="0">
              <a:latin typeface="Berlin Sans FB Demi" pitchFamily="34" charset="0"/>
            </a:endParaRPr>
          </a:p>
        </p:txBody>
      </p:sp>
      <p:pic>
        <p:nvPicPr>
          <p:cNvPr id="1026" name="Picture 2" descr="C:\Users\ROMAN\Documents\168___07\IMG_163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1" y="2708920"/>
            <a:ext cx="2664296" cy="199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783848"/>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3" name="wind.wav"/>
          </p:stSnd>
        </p:sndAc>
      </p:transition>
    </mc:Choice>
    <mc:Fallback xmlns="">
      <p:transition spd="slow">
        <p:fade/>
        <p:sndAc>
          <p:stSnd>
            <p:snd r:embed="rId5" name="wind.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548680"/>
            <a:ext cx="7772400" cy="1143000"/>
          </a:xfrm>
        </p:spPr>
        <p:txBody>
          <a:bodyPr>
            <a:normAutofit/>
          </a:bodyPr>
          <a:lstStyle/>
          <a:p>
            <a:pPr algn="ctr"/>
            <a:r>
              <a:rPr lang="es-MX" sz="2800" dirty="0" smtClean="0">
                <a:latin typeface="Berlin Sans FB" pitchFamily="34" charset="0"/>
              </a:rPr>
              <a:t>IMPORTANTE</a:t>
            </a:r>
            <a:endParaRPr lang="es-MX" sz="2800" dirty="0">
              <a:latin typeface="Berlin Sans FB" pitchFamily="34" charset="0"/>
            </a:endParaRPr>
          </a:p>
        </p:txBody>
      </p:sp>
      <p:sp>
        <p:nvSpPr>
          <p:cNvPr id="3" name="2 Marcador de contenido"/>
          <p:cNvSpPr>
            <a:spLocks noGrp="1"/>
          </p:cNvSpPr>
          <p:nvPr>
            <p:ph idx="1"/>
          </p:nvPr>
        </p:nvSpPr>
        <p:spPr>
          <a:xfrm>
            <a:off x="1812326" y="2571744"/>
            <a:ext cx="5688632" cy="2880320"/>
          </a:xfrm>
          <a:ln>
            <a:solidFill>
              <a:schemeClr val="accent1">
                <a:alpha val="80000"/>
              </a:schemeClr>
            </a:solidFill>
          </a:ln>
        </p:spPr>
        <p:txBody>
          <a:bodyPr>
            <a:normAutofit fontScale="85000" lnSpcReduction="10000"/>
          </a:bodyPr>
          <a:lstStyle/>
          <a:p>
            <a:pPr marL="68580" indent="0" algn="just">
              <a:buNone/>
            </a:pPr>
            <a:r>
              <a:rPr lang="es-MX" sz="1800" b="1" dirty="0" smtClean="0">
                <a:solidFill>
                  <a:srgbClr val="002060"/>
                </a:solidFill>
                <a:latin typeface="Berlin Sans FB Demi" pitchFamily="34" charset="0"/>
              </a:rPr>
              <a:t>Estimados Socios : </a:t>
            </a:r>
          </a:p>
          <a:p>
            <a:pPr marL="68580" indent="0" algn="just">
              <a:buNone/>
            </a:pPr>
            <a:r>
              <a:rPr lang="es-MX" sz="1800" b="1" dirty="0" smtClean="0">
                <a:solidFill>
                  <a:srgbClr val="002060"/>
                </a:solidFill>
                <a:latin typeface="Berlin Sans FB Demi" pitchFamily="34" charset="0"/>
              </a:rPr>
              <a:t>les recordamos que para hacer uso de los costos preferenciales en la inscripción de Congresos, Cursos y Talleres  avalados por el Colegio es muy necesario mantenerse activos cubriendo sus cuotas anuales; por cierto </a:t>
            </a:r>
            <a:r>
              <a:rPr lang="es-MX" sz="1800" b="1" dirty="0" smtClean="0">
                <a:solidFill>
                  <a:srgbClr val="7030A0"/>
                </a:solidFill>
                <a:latin typeface="Berlin Sans FB Demi" pitchFamily="34" charset="0"/>
              </a:rPr>
              <a:t>si no estas colegiado </a:t>
            </a:r>
            <a:r>
              <a:rPr lang="es-MX" sz="1800" b="1" dirty="0" smtClean="0">
                <a:solidFill>
                  <a:srgbClr val="002060"/>
                </a:solidFill>
                <a:latin typeface="Berlin Sans FB Demi" pitchFamily="34" charset="0"/>
              </a:rPr>
              <a:t>y quieres hacerlo te apoyamos y si tienes cuotas atrasadas contamos con planes especiales de pago para que te actualices. Recuerda que nuestro Colegio eres Tú y funciona con la participación de </a:t>
            </a:r>
            <a:r>
              <a:rPr lang="es-MX" b="1" dirty="0" smtClean="0">
                <a:solidFill>
                  <a:srgbClr val="002060"/>
                </a:solidFill>
                <a:latin typeface="Berlin Sans FB Demi" pitchFamily="34" charset="0"/>
              </a:rPr>
              <a:t>TODOS</a:t>
            </a:r>
            <a:r>
              <a:rPr lang="es-MX" sz="1800" b="1" dirty="0" smtClean="0">
                <a:solidFill>
                  <a:srgbClr val="002060"/>
                </a:solidFill>
                <a:latin typeface="Berlin Sans FB Demi" pitchFamily="34" charset="0"/>
              </a:rPr>
              <a:t> .</a:t>
            </a:r>
          </a:p>
          <a:p>
            <a:pPr algn="just"/>
            <a:endParaRPr lang="es-MX" dirty="0"/>
          </a:p>
          <a:p>
            <a:pPr marL="68580" indent="0" algn="ctr">
              <a:buNone/>
            </a:pPr>
            <a:endParaRPr lang="es-MX" dirty="0" smtClean="0"/>
          </a:p>
        </p:txBody>
      </p:sp>
      <p:pic>
        <p:nvPicPr>
          <p:cNvPr id="1026" name="Picture 2" descr="C:\Users\colegio de pediatria\AppData\Local\Microsoft\Windows\Temporary Internet Files\Content.IE5\74N48SJB\MC90028683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052736"/>
            <a:ext cx="1115457" cy="101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8277"/>
      </p:ext>
    </p:extLst>
  </p:cSld>
  <p:clrMapOvr>
    <a:masterClrMapping/>
  </p:clrMapOvr>
  <mc:AlternateContent xmlns:mc="http://schemas.openxmlformats.org/markup-compatibility/2006" xmlns:p14="http://schemas.microsoft.com/office/powerpoint/2010/main">
    <mc:Choice Requires="p14">
      <p:transition spd="slow" p14:dur="1600" advTm="10000">
        <p14:prism isInverted="1"/>
      </p:transition>
    </mc:Choice>
    <mc:Fallback xmlns="">
      <p:transition spd="slow" advTm="1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80728"/>
            <a:ext cx="6400800" cy="685800"/>
          </a:xfrm>
        </p:spPr>
        <p:txBody>
          <a:bodyPr>
            <a:noAutofit/>
          </a:bodyPr>
          <a:lstStyle/>
          <a:p>
            <a:r>
              <a:rPr lang="es-ES" sz="2800" dirty="0" smtClean="0">
                <a:solidFill>
                  <a:srgbClr val="0070C0"/>
                </a:solidFill>
                <a:latin typeface="Berlin Sans FB Demi" pitchFamily="34" charset="0"/>
              </a:rPr>
              <a:t> </a:t>
            </a:r>
            <a:r>
              <a:rPr lang="es-ES" sz="2400" dirty="0" smtClean="0">
                <a:solidFill>
                  <a:srgbClr val="0070C0"/>
                </a:solidFill>
                <a:latin typeface="Berlin Sans FB Demi" pitchFamily="34" charset="0"/>
              </a:rPr>
              <a:t>evento social</a:t>
            </a:r>
            <a:endParaRPr lang="es-ES" sz="2400" dirty="0">
              <a:solidFill>
                <a:srgbClr val="0070C0"/>
              </a:solidFill>
              <a:latin typeface="Berlin Sans FB Demi" pitchFamily="34" charset="0"/>
            </a:endParaRPr>
          </a:p>
        </p:txBody>
      </p:sp>
      <p:sp>
        <p:nvSpPr>
          <p:cNvPr id="3" name="Content Placeholder 2"/>
          <p:cNvSpPr>
            <a:spLocks noGrp="1"/>
          </p:cNvSpPr>
          <p:nvPr>
            <p:ph idx="1"/>
          </p:nvPr>
        </p:nvSpPr>
        <p:spPr>
          <a:xfrm>
            <a:off x="1371600" y="1628800"/>
            <a:ext cx="6400800" cy="3048001"/>
          </a:xfrm>
        </p:spPr>
        <p:txBody>
          <a:bodyPr>
            <a:normAutofit/>
          </a:bodyPr>
          <a:lstStyle/>
          <a:p>
            <a:pPr indent="0">
              <a:buNone/>
            </a:pPr>
            <a:r>
              <a:rPr lang="es-ES" dirty="0" smtClean="0">
                <a:latin typeface="Berlin Sans FB Demi" pitchFamily="34" charset="0"/>
              </a:rPr>
              <a:t>El pasado 6 de Agosto del 2013 fué inaugurada y bendecida la nueva casa del Colegio de Pediatría de Jalisco ante la presencia de nutrido grupo de asistentes (expresidentes, mesa directiva y miembros activos) se ofreció delicioso ambigú y vinos de mesa patrocinado amablemente por laboratorio Sanofi Pasteur.</a:t>
            </a:r>
            <a:endParaRPr lang="es-ES" b="1" dirty="0" smtClean="0">
              <a:solidFill>
                <a:srgbClr val="0070C0"/>
              </a:solidFill>
              <a:latin typeface="Berlin Sans FB Demi" pitchFamily="34" charset="0"/>
            </a:endParaRPr>
          </a:p>
          <a:p>
            <a:pPr indent="0">
              <a:buNone/>
            </a:pPr>
            <a:r>
              <a:rPr lang="es-ES" b="1" dirty="0" smtClean="0">
                <a:solidFill>
                  <a:srgbClr val="0070C0"/>
                </a:solidFill>
              </a:rPr>
              <a:t>               </a:t>
            </a:r>
          </a:p>
        </p:txBody>
      </p:sp>
      <p:pic>
        <p:nvPicPr>
          <p:cNvPr id="4" name="Picture 2" descr="C:\Users\ROMAN\Documents\INAUGURACION CASA\IMG_27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4221088"/>
            <a:ext cx="1619672" cy="14039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2" descr="C:\Users\ROMAN\Documents\INAUGURACION CASA\IMG_272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1920" y="4221089"/>
            <a:ext cx="1620688" cy="1405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2" descr="C:\Users\ROMAN\Documents\INAUGURACION CASA\IMG_269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576" y="4221088"/>
            <a:ext cx="1512168" cy="14039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C:\Users\ROMAN\Documents\INAUGURACION CASA\IMG_265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72608" y="4221088"/>
            <a:ext cx="1439652" cy="14039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2" descr="C:\Users\ROMAN\Documents\INAUGURACION CASA\IMG_263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6256" y="4221088"/>
            <a:ext cx="1512168" cy="1433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14:ripple/>
        <p:sndAc>
          <p:stSnd>
            <p:snd r:embed="rId3" name="wind.wav"/>
          </p:stSnd>
        </p:sndAc>
      </p:transition>
    </mc:Choice>
    <mc:Fallback xmlns="">
      <p:transition spd="slow">
        <p:fade/>
        <p:sndAc>
          <p:stSnd>
            <p:snd r:embed="rId9" name="wind.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7664" y="1052736"/>
            <a:ext cx="2840360" cy="864096"/>
          </a:xfrm>
        </p:spPr>
        <p:txBody>
          <a:bodyPr>
            <a:normAutofit/>
          </a:bodyPr>
          <a:lstStyle/>
          <a:p>
            <a:r>
              <a:rPr lang="es-ES" sz="2800" b="1" dirty="0" smtClean="0">
                <a:latin typeface="Berlin Sans FB Demi" pitchFamily="34" charset="0"/>
              </a:rPr>
              <a:t>Los niños</a:t>
            </a:r>
            <a:r>
              <a:rPr lang="es-ES" sz="2800" b="1" dirty="0" smtClean="0"/>
              <a:t>   </a:t>
            </a:r>
            <a:endParaRPr lang="es-ES" sz="2800" b="1" dirty="0"/>
          </a:p>
        </p:txBody>
      </p:sp>
      <p:sp>
        <p:nvSpPr>
          <p:cNvPr id="3" name="Content Placeholder 2"/>
          <p:cNvSpPr>
            <a:spLocks noGrp="1"/>
          </p:cNvSpPr>
          <p:nvPr>
            <p:ph idx="1"/>
          </p:nvPr>
        </p:nvSpPr>
        <p:spPr/>
        <p:txBody>
          <a:bodyPr>
            <a:normAutofit fontScale="85000" lnSpcReduction="20000"/>
          </a:bodyPr>
          <a:lstStyle/>
          <a:p>
            <a:pPr>
              <a:buNone/>
            </a:pPr>
            <a:r>
              <a:rPr lang="es-ES" dirty="0" smtClean="0">
                <a:latin typeface="Berlin Sans FB Demi" pitchFamily="34" charset="0"/>
              </a:rPr>
              <a:t>Reflexionemos sobre tres de los tantos retos sociales que enfrentan hoy los niños en México:</a:t>
            </a:r>
          </a:p>
          <a:p>
            <a:pPr algn="ctr">
              <a:buNone/>
            </a:pPr>
            <a:r>
              <a:rPr lang="es-ES" b="1" dirty="0" smtClean="0">
                <a:solidFill>
                  <a:srgbClr val="0070C0"/>
                </a:solidFill>
                <a:latin typeface="Berlin Sans FB Demi" pitchFamily="34" charset="0"/>
              </a:rPr>
              <a:t>1.- El reto del hambre</a:t>
            </a:r>
          </a:p>
          <a:p>
            <a:pPr algn="ctr">
              <a:buNone/>
            </a:pPr>
            <a:r>
              <a:rPr lang="es-ES" b="1" dirty="0" smtClean="0">
                <a:solidFill>
                  <a:srgbClr val="0070C0"/>
                </a:solidFill>
                <a:latin typeface="Berlin Sans FB Demi" pitchFamily="34" charset="0"/>
              </a:rPr>
              <a:t>2.- El reto de la educación</a:t>
            </a:r>
          </a:p>
          <a:p>
            <a:pPr algn="ctr">
              <a:buNone/>
            </a:pPr>
            <a:r>
              <a:rPr lang="es-ES" b="1" dirty="0" smtClean="0">
                <a:solidFill>
                  <a:srgbClr val="0070C0"/>
                </a:solidFill>
                <a:latin typeface="Berlin Sans FB Demi" pitchFamily="34" charset="0"/>
              </a:rPr>
              <a:t>3.- El reto de la buena alimentación y de la vida sana</a:t>
            </a:r>
          </a:p>
          <a:p>
            <a:pPr algn="ctr">
              <a:buNone/>
            </a:pPr>
            <a:endParaRPr lang="es-ES" sz="1700" dirty="0" smtClean="0">
              <a:latin typeface="Berlin Sans FB Demi" pitchFamily="34" charset="0"/>
            </a:endParaRPr>
          </a:p>
          <a:p>
            <a:pPr algn="ctr">
              <a:buNone/>
            </a:pPr>
            <a:r>
              <a:rPr lang="es-ES" sz="1700" dirty="0" smtClean="0">
                <a:latin typeface="Berlin Sans FB Demi" pitchFamily="34" charset="0"/>
              </a:rPr>
              <a:t>…y los invito amigos a que nuestro reto como Pediatras sea, que a partir de este día tomemos la firme decisión de apoyar todo aquello que busque ofrecer un bienestar a nuestros niños.</a:t>
            </a:r>
            <a:endParaRPr lang="es-ES" sz="1700" dirty="0">
              <a:latin typeface="Berlin Sans FB Demi" pitchFamily="34" charset="0"/>
            </a:endParaRPr>
          </a:p>
        </p:txBody>
      </p:sp>
      <p:pic>
        <p:nvPicPr>
          <p:cNvPr id="4" name="Picture 3" descr="C:\Users\colegio de pediatria\AppData\Local\Microsoft\Windows\Temporary Internet Files\Content.IE5\9MQY8YAK\MC90043863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268760"/>
            <a:ext cx="1885770" cy="7464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14:ripple/>
        <p:sndAc>
          <p:stSnd>
            <p:snd r:embed="rId2" name="wind.wav"/>
          </p:stSnd>
        </p:sndAc>
      </p:transition>
    </mc:Choice>
    <mc:Fallback xmlns="">
      <p:transition spd="slow">
        <p:fade/>
        <p:sndAc>
          <p:stSnd>
            <p:snd r:embed="rId4" name="wind.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57290" y="1071546"/>
            <a:ext cx="6400800" cy="685800"/>
          </a:xfrm>
        </p:spPr>
        <p:txBody>
          <a:bodyPr>
            <a:noAutofit/>
          </a:bodyPr>
          <a:lstStyle/>
          <a:p>
            <a:r>
              <a:rPr lang="es-MX" sz="1400" dirty="0" smtClean="0">
                <a:latin typeface="Berlin Sans FB Demi" pitchFamily="34" charset="0"/>
              </a:rPr>
              <a:t>Servicio en la comunidad DE VALLE DE JUAREZ  Jalisco EL </a:t>
            </a:r>
            <a:r>
              <a:rPr lang="es-MX" sz="1400" b="1" dirty="0" smtClean="0">
                <a:latin typeface="Berlin Sans FB Demi" pitchFamily="34" charset="0"/>
              </a:rPr>
              <a:t>DOMINGO 1 septiembre 2013</a:t>
            </a:r>
            <a:r>
              <a:rPr lang="es-MX" sz="1400" dirty="0" smtClean="0">
                <a:latin typeface="Berlin Sans FB Demi" pitchFamily="34" charset="0"/>
              </a:rPr>
              <a:t>.</a:t>
            </a:r>
            <a:endParaRPr lang="es-MX" sz="1400" dirty="0">
              <a:latin typeface="Berlin Sans FB Demi" pitchFamily="34" charset="0"/>
            </a:endParaRPr>
          </a:p>
        </p:txBody>
      </p:sp>
      <p:sp>
        <p:nvSpPr>
          <p:cNvPr id="4" name="3 CuadroTexto"/>
          <p:cNvSpPr txBox="1"/>
          <p:nvPr/>
        </p:nvSpPr>
        <p:spPr>
          <a:xfrm>
            <a:off x="3131840" y="1763524"/>
            <a:ext cx="4572032" cy="369332"/>
          </a:xfrm>
          <a:prstGeom prst="rect">
            <a:avLst/>
          </a:prstGeom>
          <a:noFill/>
        </p:spPr>
        <p:txBody>
          <a:bodyPr wrap="square" rtlCol="0">
            <a:spAutoFit/>
          </a:bodyPr>
          <a:lstStyle/>
          <a:p>
            <a:r>
              <a:rPr lang="es-MX" dirty="0" smtClean="0">
                <a:solidFill>
                  <a:srgbClr val="7030A0"/>
                </a:solidFill>
                <a:latin typeface="Angsana New" pitchFamily="18" charset="-34"/>
                <a:cs typeface="Angsana New" pitchFamily="18" charset="-34"/>
              </a:rPr>
              <a:t>“el deseo de dar vida y alegría a cada niño”</a:t>
            </a:r>
            <a:endParaRPr lang="es-MX" dirty="0">
              <a:solidFill>
                <a:srgbClr val="7030A0"/>
              </a:solidFill>
              <a:latin typeface="Angsana New" pitchFamily="18" charset="-34"/>
              <a:cs typeface="Angsana New" pitchFamily="18" charset="-34"/>
            </a:endParaRPr>
          </a:p>
        </p:txBody>
      </p:sp>
      <p:pic>
        <p:nvPicPr>
          <p:cNvPr id="1026" name="Picture 2" descr="C:\Users\ROMAN\Pictures\166___05\IMG_0578.JPG"/>
          <p:cNvPicPr>
            <a:picLocks noChangeAspect="1" noChangeArrowheads="1"/>
          </p:cNvPicPr>
          <p:nvPr/>
        </p:nvPicPr>
        <p:blipFill>
          <a:blip r:embed="rId3"/>
          <a:srcRect/>
          <a:stretch>
            <a:fillRect/>
          </a:stretch>
        </p:blipFill>
        <p:spPr bwMode="auto">
          <a:xfrm>
            <a:off x="-38290800" y="26289160"/>
            <a:ext cx="20320000" cy="12668232"/>
          </a:xfrm>
          <a:prstGeom prst="rect">
            <a:avLst/>
          </a:prstGeom>
          <a:noFill/>
        </p:spPr>
      </p:pic>
      <p:pic>
        <p:nvPicPr>
          <p:cNvPr id="5" name="Picture 2" descr="C:\Users\ROMAN\Pictures\Chiquilistlan 2013\IMG_1132.JPG"/>
          <p:cNvPicPr>
            <a:picLocks noChangeAspect="1" noChangeArrowheads="1"/>
          </p:cNvPicPr>
          <p:nvPr/>
        </p:nvPicPr>
        <p:blipFill>
          <a:blip r:embed="rId4" cstate="print"/>
          <a:srcRect/>
          <a:stretch>
            <a:fillRect/>
          </a:stretch>
        </p:blipFill>
        <p:spPr bwMode="auto">
          <a:xfrm>
            <a:off x="2826632" y="2132856"/>
            <a:ext cx="3224400" cy="2362032"/>
          </a:xfrm>
          <a:prstGeom prst="rect">
            <a:avLst/>
          </a:prstGeom>
          <a:ln>
            <a:noFill/>
          </a:ln>
          <a:effectLst>
            <a:outerShdw blurRad="190500" algn="tl" rotWithShape="0">
              <a:srgbClr val="000000">
                <a:alpha val="70000"/>
              </a:srgbClr>
            </a:outerShdw>
          </a:effectLst>
        </p:spPr>
      </p:pic>
      <p:sp>
        <p:nvSpPr>
          <p:cNvPr id="6" name="TextBox 5"/>
          <p:cNvSpPr txBox="1"/>
          <p:nvPr/>
        </p:nvSpPr>
        <p:spPr>
          <a:xfrm>
            <a:off x="1547664" y="4653136"/>
            <a:ext cx="6768752" cy="923330"/>
          </a:xfrm>
          <a:prstGeom prst="rect">
            <a:avLst/>
          </a:prstGeom>
          <a:noFill/>
        </p:spPr>
        <p:txBody>
          <a:bodyPr wrap="square" rtlCol="0">
            <a:spAutoFit/>
          </a:bodyPr>
          <a:lstStyle/>
          <a:p>
            <a:r>
              <a:rPr lang="es-MX" dirty="0" smtClean="0">
                <a:latin typeface="Berlin Sans FB" pitchFamily="34" charset="0"/>
              </a:rPr>
              <a:t>Extendemos una atenta invitación a todos aquellos compañeros pediatras que  quieran integrarse a nuestra brigada, información al tel. 35 60 96 15 con Lic.Getzemaní Rodríguez M.</a:t>
            </a:r>
            <a:endParaRPr lang="en-US" dirty="0">
              <a:latin typeface="Berlin Sans FB"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ripple/>
        <p:sndAc>
          <p:stSnd>
            <p:snd r:embed="rId2" name="wind.wav"/>
          </p:stSnd>
        </p:sndAc>
      </p:transition>
    </mc:Choice>
    <mc:Fallback xmlns="">
      <p:transition spd="slow">
        <p:fade/>
        <p:sndAc>
          <p:stSnd>
            <p:snd r:embed="rId6" name="wind.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988840"/>
            <a:ext cx="7128792" cy="3785652"/>
          </a:xfrm>
          <a:prstGeom prst="rect">
            <a:avLst/>
          </a:prstGeom>
          <a:noFill/>
        </p:spPr>
        <p:txBody>
          <a:bodyPr wrap="square" rtlCol="0">
            <a:spAutoFit/>
          </a:bodyPr>
          <a:lstStyle/>
          <a:p>
            <a:r>
              <a:rPr lang="es-MX" sz="2000" b="1" dirty="0" smtClean="0">
                <a:latin typeface="Berlin Sans FB Demi" pitchFamily="34" charset="0"/>
              </a:rPr>
              <a:t>Les recordamos a todos los pediatras de Jalisco que este año nuestro  honorable </a:t>
            </a:r>
            <a:r>
              <a:rPr lang="es-MX" sz="2000" b="1" dirty="0" smtClean="0">
                <a:solidFill>
                  <a:srgbClr val="0070C0"/>
                </a:solidFill>
                <a:latin typeface="Berlin Sans FB Demi" pitchFamily="34" charset="0"/>
              </a:rPr>
              <a:t>COLEGIO DE PEDIATRIA DE JALISCO </a:t>
            </a:r>
            <a:r>
              <a:rPr lang="es-MX" sz="2000" b="1" dirty="0" smtClean="0">
                <a:latin typeface="Berlin Sans FB Demi" pitchFamily="34" charset="0"/>
              </a:rPr>
              <a:t>está de fiesta, cumple el  </a:t>
            </a:r>
            <a:r>
              <a:rPr lang="es-MX" sz="2000" b="1" dirty="0" smtClean="0">
                <a:solidFill>
                  <a:srgbClr val="C00000"/>
                </a:solidFill>
                <a:latin typeface="Berlin Sans FB Demi" pitchFamily="34" charset="0"/>
              </a:rPr>
              <a:t>75º. Aniversario </a:t>
            </a:r>
            <a:r>
              <a:rPr lang="es-MX" sz="2000" b="1" dirty="0" smtClean="0">
                <a:latin typeface="Berlin Sans FB Demi" pitchFamily="34" charset="0"/>
              </a:rPr>
              <a:t>de su fundación, por lo que les pedimos  a todos los compañeros que organizan cursos, simposio, talleres y sean avalados por el Colegio le agreguen este dato importante de su aniversario en su publicidad. Muchas gracias. !!! </a:t>
            </a:r>
          </a:p>
          <a:p>
            <a:endParaRPr lang="es-MX" sz="2000" b="1" dirty="0">
              <a:latin typeface="Berlin Sans FB Demi" pitchFamily="34" charset="0"/>
            </a:endParaRPr>
          </a:p>
          <a:p>
            <a:r>
              <a:rPr lang="es-MX" sz="2000" b="1" dirty="0" smtClean="0">
                <a:latin typeface="Berlin Sans FB Demi" pitchFamily="34" charset="0"/>
              </a:rPr>
              <a:t> Desde luego que lo festejaremos amigos, la verdad se lo merece por ese gran esfuerzo de todos Ustedes, esperen información ya que se está programando para el mes de Diciembre 2013 un evento ……..</a:t>
            </a:r>
            <a:endParaRPr lang="en-US" sz="2000" b="1" dirty="0">
              <a:latin typeface="Berlin Sans FB Demi" pitchFamily="34"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7620" y="1285860"/>
            <a:ext cx="960614" cy="78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357298"/>
            <a:ext cx="219189" cy="179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8461958"/>
      </p:ext>
    </p:extLst>
  </p:cSld>
  <p:clrMapOvr>
    <a:masterClrMapping/>
  </p:clrMapOvr>
  <mc:AlternateContent xmlns:mc="http://schemas.openxmlformats.org/markup-compatibility/2006" xmlns:p14="http://schemas.microsoft.com/office/powerpoint/2010/main">
    <mc:Choice Requires="p14">
      <p:transition spd="slow" p14:dur="2000">
        <p14:ripple/>
        <p:sndAc>
          <p:stSnd>
            <p:snd r:embed="rId2" name="wind.wav"/>
          </p:stSnd>
        </p:sndAc>
      </p:transition>
    </mc:Choice>
    <mc:Fallback xmlns="">
      <p:transition spd="slow">
        <p:fade/>
        <p:sndAc>
          <p:stSnd>
            <p:snd r:embed="rId5" name="wind.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071546"/>
            <a:ext cx="6400800" cy="685800"/>
          </a:xfrm>
        </p:spPr>
        <p:txBody>
          <a:bodyPr>
            <a:normAutofit/>
          </a:bodyPr>
          <a:lstStyle/>
          <a:p>
            <a:r>
              <a:rPr lang="es-MX" sz="2400" dirty="0" smtClean="0">
                <a:latin typeface="Berlin Sans FB Demi" pitchFamily="34" charset="0"/>
              </a:rPr>
              <a:t>Nota interesante</a:t>
            </a:r>
            <a:endParaRPr lang="es-MX" sz="2400" dirty="0">
              <a:latin typeface="Berlin Sans FB Demi" pitchFamily="34" charset="0"/>
            </a:endParaRPr>
          </a:p>
        </p:txBody>
      </p:sp>
      <p:sp>
        <p:nvSpPr>
          <p:cNvPr id="3" name="2 Marcador de contenido"/>
          <p:cNvSpPr>
            <a:spLocks noGrp="1"/>
          </p:cNvSpPr>
          <p:nvPr>
            <p:ph idx="1"/>
          </p:nvPr>
        </p:nvSpPr>
        <p:spPr>
          <a:xfrm>
            <a:off x="1371600" y="2132856"/>
            <a:ext cx="6400800" cy="3672408"/>
          </a:xfrm>
        </p:spPr>
        <p:txBody>
          <a:bodyPr>
            <a:normAutofit fontScale="85000" lnSpcReduction="10000"/>
          </a:bodyPr>
          <a:lstStyle/>
          <a:p>
            <a:pPr>
              <a:buNone/>
            </a:pPr>
            <a:r>
              <a:rPr lang="es-MX" dirty="0" smtClean="0">
                <a:latin typeface="Berlin Sans FB Demi" pitchFamily="34" charset="0"/>
              </a:rPr>
              <a:t>De acuerdo con la encuesta Nacional de Salud y Nutrición 2012, el 40% de los niños de 12 a 24 meses en México padecen de anemia, la mayoría por deficiencia de hierro. “Estamos programando a nuestros niños a alimentos dulces, a refrescos, a jugos enlatados, por lo que estos niños aceptan esto como si fueran parte de su dieta. Se le recomienda a los padres preocuparse por comprar alimentos saludables (cereales fortificados con hierro, huevo, carnes) y crear los buenos hábitos alimenticios en ellos” esto lo comenta el </a:t>
            </a:r>
            <a:r>
              <a:rPr lang="es-MX" b="1" dirty="0" smtClean="0">
                <a:solidFill>
                  <a:srgbClr val="0070C0"/>
                </a:solidFill>
                <a:latin typeface="Berlin Sans FB Demi" pitchFamily="34" charset="0"/>
              </a:rPr>
              <a:t>Dr. Edgar Vázquez Garibay </a:t>
            </a:r>
            <a:r>
              <a:rPr lang="es-MX" dirty="0" smtClean="0">
                <a:latin typeface="Berlin Sans FB Demi" pitchFamily="34" charset="0"/>
              </a:rPr>
              <a:t>Director del Instituto de Nutrición Humana de la Universidad de Guadalajara y coordinador del Comité de Nutrición del Colegio de Pediatría de Jalisco A.C.</a:t>
            </a:r>
            <a:endParaRPr lang="es-MX" dirty="0">
              <a:latin typeface="Berlin Sans FB Dem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ripple/>
        <p:sndAc>
          <p:stSnd>
            <p:snd r:embed="rId3" name="wind.wav"/>
          </p:stSnd>
        </p:sndAc>
      </p:transition>
    </mc:Choice>
    <mc:Fallback xmlns="">
      <p:transition spd="slow">
        <p:fade/>
        <p:sndAc>
          <p:stSnd>
            <p:snd r:embed="rId4" name="wind.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71462"/>
            <a:ext cx="6400800" cy="1919286"/>
          </a:xfrm>
        </p:spPr>
        <p:txBody>
          <a:bodyPr>
            <a:normAutofit/>
          </a:bodyPr>
          <a:lstStyle/>
          <a:p>
            <a:r>
              <a:rPr lang="es-MX" sz="1800" dirty="0" smtClean="0">
                <a:latin typeface="Berlin Sans FB Demi" pitchFamily="34" charset="0"/>
              </a:rPr>
              <a:t>Fecha de ingreso para nuevos socios al colegio de pediatría de Jalisco </a:t>
            </a:r>
            <a:endParaRPr lang="es-MX" sz="1800" dirty="0">
              <a:latin typeface="Berlin Sans FB Demi" pitchFamily="34" charset="0"/>
            </a:endParaRPr>
          </a:p>
        </p:txBody>
      </p:sp>
      <p:sp>
        <p:nvSpPr>
          <p:cNvPr id="3" name="2 Marcador de contenido"/>
          <p:cNvSpPr>
            <a:spLocks noGrp="1"/>
          </p:cNvSpPr>
          <p:nvPr>
            <p:ph idx="1"/>
          </p:nvPr>
        </p:nvSpPr>
        <p:spPr>
          <a:xfrm>
            <a:off x="1371600" y="2452701"/>
            <a:ext cx="6400800" cy="3048001"/>
          </a:xfrm>
        </p:spPr>
        <p:txBody>
          <a:bodyPr>
            <a:normAutofit fontScale="92500"/>
          </a:bodyPr>
          <a:lstStyle/>
          <a:p>
            <a:pPr indent="0">
              <a:buNone/>
            </a:pPr>
            <a:r>
              <a:rPr lang="es-MX" dirty="0" smtClean="0">
                <a:latin typeface="Berlin Sans FB" pitchFamily="34" charset="0"/>
              </a:rPr>
              <a:t>A todos aquellos pediatras que por alguna circunstancia no se han colegiado y quieran hacerlo </a:t>
            </a:r>
            <a:r>
              <a:rPr lang="es-MX" dirty="0">
                <a:latin typeface="Berlin Sans FB" pitchFamily="34" charset="0"/>
              </a:rPr>
              <a:t>ó</a:t>
            </a:r>
            <a:r>
              <a:rPr lang="es-MX" dirty="0" smtClean="0">
                <a:latin typeface="Berlin Sans FB" pitchFamily="34" charset="0"/>
              </a:rPr>
              <a:t>  bién  aquellos pediatras que tengan amigos pediatras que quieran hacerlo comuníquenselo, esta es una buena oportunidad para que lo hagan el próximo </a:t>
            </a:r>
            <a:r>
              <a:rPr lang="es-MX" b="1" dirty="0" smtClean="0">
                <a:solidFill>
                  <a:srgbClr val="C00000"/>
                </a:solidFill>
                <a:latin typeface="Berlin Sans FB" pitchFamily="34" charset="0"/>
              </a:rPr>
              <a:t>JUEVES </a:t>
            </a:r>
            <a:r>
              <a:rPr lang="es-MX" b="1" dirty="0">
                <a:solidFill>
                  <a:srgbClr val="C00000"/>
                </a:solidFill>
                <a:latin typeface="Berlin Sans FB" pitchFamily="34" charset="0"/>
              </a:rPr>
              <a:t>3</a:t>
            </a:r>
            <a:r>
              <a:rPr lang="es-MX" b="1" dirty="0" smtClean="0">
                <a:solidFill>
                  <a:srgbClr val="C00000"/>
                </a:solidFill>
                <a:latin typeface="Berlin Sans FB" pitchFamily="34" charset="0"/>
              </a:rPr>
              <a:t> DE OCTUBRE 2013</a:t>
            </a:r>
            <a:r>
              <a:rPr lang="es-MX" dirty="0" smtClean="0">
                <a:solidFill>
                  <a:srgbClr val="C00000"/>
                </a:solidFill>
                <a:latin typeface="Berlin Sans FB" pitchFamily="34" charset="0"/>
              </a:rPr>
              <a:t> </a:t>
            </a:r>
            <a:r>
              <a:rPr lang="es-MX" dirty="0" smtClean="0">
                <a:latin typeface="Berlin Sans FB" pitchFamily="34" charset="0"/>
              </a:rPr>
              <a:t>con todo gusto los recibimos y apoyamos para que lo logren, solo llámanos al teléfono  35 60 96 15  y la Lic. Getzemaní Rodríguez Mares amablemente </a:t>
            </a:r>
            <a:r>
              <a:rPr lang="es-MX" dirty="0">
                <a:latin typeface="Berlin Sans FB" pitchFamily="34" charset="0"/>
              </a:rPr>
              <a:t>l</a:t>
            </a:r>
            <a:r>
              <a:rPr lang="es-MX" dirty="0" smtClean="0">
                <a:latin typeface="Berlin Sans FB" pitchFamily="34" charset="0"/>
              </a:rPr>
              <a:t>es dará la información al respecto.</a:t>
            </a:r>
            <a:endParaRPr lang="es-MX" dirty="0">
              <a:latin typeface="Berlin Sans FB"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ripple/>
        <p:sndAc>
          <p:stSnd>
            <p:snd r:embed="rId3" name="wind.wav"/>
          </p:stSnd>
        </p:sndAc>
      </p:transition>
    </mc:Choice>
    <mc:Fallback xmlns="">
      <p:transition spd="slow">
        <p:fade/>
        <p:sndAc>
          <p:stSnd>
            <p:snd r:embed="rId4" name="wind.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ta costura">
  <a:themeElements>
    <a:clrScheme name="Alta costura">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Etiqueta">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2443</TotalTime>
  <Words>1758</Words>
  <Application>Microsoft Office PowerPoint</Application>
  <PresentationFormat>Presentación en pantalla (4:3)</PresentationFormat>
  <Paragraphs>158</Paragraphs>
  <Slides>25</Slides>
  <Notes>13</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Alta costura</vt:lpstr>
      <vt:lpstr>  el colegio te informa</vt:lpstr>
      <vt:lpstr>Presentación de PowerPoint</vt:lpstr>
      <vt:lpstr>IMPORTANTE</vt:lpstr>
      <vt:lpstr> evento social</vt:lpstr>
      <vt:lpstr>Los niños   </vt:lpstr>
      <vt:lpstr>Servicio en la comunidad DE VALLE DE JUAREZ  Jalisco EL DOMINGO 1 septiembre 2013.</vt:lpstr>
      <vt:lpstr>Presentación de PowerPoint</vt:lpstr>
      <vt:lpstr>Nota interesante</vt:lpstr>
      <vt:lpstr>Fecha de ingreso para nuevos socios al colegio de pediatría de Jalisco </vt:lpstr>
      <vt:lpstr>COMUNICADO</vt:lpstr>
      <vt:lpstr>Nota de la semana</vt:lpstr>
      <vt:lpstr>Sabias tu que…</vt:lpstr>
      <vt:lpstr>SESIONES GRUPOS PRIVADOS locales</vt:lpstr>
      <vt:lpstr>Congreso local próximo</vt:lpstr>
      <vt:lpstr>Congreso mundial de pediatría</vt:lpstr>
      <vt:lpstr>PROXIMO EVENTO internacional</vt:lpstr>
      <vt:lpstr>AGRADECIMIENTOS</vt:lpstr>
      <vt:lpstr>CEDULA ESTATAL DE PEDIATRA</vt:lpstr>
      <vt:lpstr>Asesorias,seguros y fianzas</vt:lpstr>
      <vt:lpstr>Cuidemos a nuestro planeta</vt:lpstr>
      <vt:lpstr>SECCION DE OCIO. </vt:lpstr>
      <vt:lpstr>Presentación de PowerPoint</vt:lpstr>
      <vt:lpstr>NUEVO DOMICILIO DEL COLEGIO</vt:lpstr>
      <vt:lpstr> mesa directiva 2012-2014</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AVISOS</dc:title>
  <dc:creator>colegio de pediatria</dc:creator>
  <cp:lastModifiedBy>Héctor López Méndez</cp:lastModifiedBy>
  <cp:revision>389</cp:revision>
  <dcterms:created xsi:type="dcterms:W3CDTF">2012-08-06T21:38:01Z</dcterms:created>
  <dcterms:modified xsi:type="dcterms:W3CDTF">2013-08-20T17:06:20Z</dcterms:modified>
</cp:coreProperties>
</file>